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8" r:id="rId5"/>
    <p:sldId id="259" r:id="rId6"/>
    <p:sldId id="260" r:id="rId7"/>
    <p:sldId id="261" r:id="rId8"/>
    <p:sldId id="262" r:id="rId9"/>
    <p:sldId id="271" r:id="rId10"/>
    <p:sldId id="263" r:id="rId11"/>
    <p:sldId id="264" r:id="rId12"/>
    <p:sldId id="265" r:id="rId13"/>
    <p:sldId id="266" r:id="rId14"/>
    <p:sldId id="316" r:id="rId15"/>
    <p:sldId id="320" r:id="rId16"/>
    <p:sldId id="321" r:id="rId17"/>
    <p:sldId id="322" r:id="rId18"/>
    <p:sldId id="323" r:id="rId19"/>
    <p:sldId id="324" r:id="rId20"/>
    <p:sldId id="267" r:id="rId21"/>
    <p:sldId id="317" r:id="rId22"/>
    <p:sldId id="268" r:id="rId23"/>
    <p:sldId id="269" r:id="rId24"/>
    <p:sldId id="270" r:id="rId25"/>
    <p:sldId id="325" r:id="rId26"/>
    <p:sldId id="326" r:id="rId27"/>
    <p:sldId id="327" r:id="rId28"/>
    <p:sldId id="328" r:id="rId29"/>
    <p:sldId id="318" r:id="rId30"/>
    <p:sldId id="329" r:id="rId31"/>
    <p:sldId id="330" r:id="rId32"/>
    <p:sldId id="331" r:id="rId33"/>
    <p:sldId id="332" r:id="rId34"/>
    <p:sldId id="333" r:id="rId35"/>
    <p:sldId id="334" r:id="rId36"/>
    <p:sldId id="336" r:id="rId37"/>
    <p:sldId id="337" r:id="rId38"/>
    <p:sldId id="335" r:id="rId39"/>
    <p:sldId id="343" r:id="rId40"/>
    <p:sldId id="344" r:id="rId41"/>
    <p:sldId id="338" r:id="rId42"/>
    <p:sldId id="339" r:id="rId43"/>
    <p:sldId id="340" r:id="rId44"/>
    <p:sldId id="342" r:id="rId45"/>
    <p:sldId id="341" r:id="rId46"/>
    <p:sldId id="349" r:id="rId47"/>
    <p:sldId id="345" r:id="rId48"/>
    <p:sldId id="346" r:id="rId49"/>
    <p:sldId id="347" r:id="rId50"/>
    <p:sldId id="348" r:id="rId51"/>
    <p:sldId id="272" r:id="rId52"/>
    <p:sldId id="273" r:id="rId53"/>
    <p:sldId id="319" r:id="rId54"/>
    <p:sldId id="283" r:id="rId55"/>
    <p:sldId id="284" r:id="rId56"/>
    <p:sldId id="315" r:id="rId57"/>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oalition" panose="020B0604020202020204" charset="0"/>
      <p:regular r:id="rId62"/>
    </p:embeddedFont>
    <p:embeddedFont>
      <p:font typeface="Dosis" panose="020B0604020202020204" charset="0"/>
      <p:regular r:id="rId63"/>
      <p:bold r:id="rId64"/>
    </p:embeddedFont>
    <p:embeddedFont>
      <p:font typeface="Times" panose="02020603050405020304" pitchFamily="18"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9EB7"/>
    <a:srgbClr val="042C33"/>
    <a:srgbClr val="000000"/>
    <a:srgbClr val="89E0FF"/>
    <a:srgbClr val="0FB0CB"/>
    <a:srgbClr val="0D98AF"/>
    <a:srgbClr val="096979"/>
    <a:srgbClr val="0C879C"/>
    <a:srgbClr val="064752"/>
    <a:srgbClr val="41D8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A42B2D-1A4A-4773-B38D-FED1BD1507C3}" vWet="4" dt="2021-11-19T01:30:47.211"/>
    <p1510:client id="{946D5BC0-84D5-43BB-9701-004930B04F4B}" vWet="6" dt="2021-11-19T01:31:29.234"/>
    <p1510:client id="{B7721ECE-442F-4805-8490-E8179B708780}" v="188" dt="2021-11-19T01:52:02.043"/>
    <p1510:client id="{C15E3ADC-81B9-41D8-B419-EBA941680681}" vWet="6" dt="2021-11-19T01:31:11.04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1.fntdata"/><Relationship Id="rId66" Type="http://schemas.openxmlformats.org/officeDocument/2006/relationships/font" Target="fonts/font9.fntdata"/><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7.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font" Target="fonts/font8.fntdata"/><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Figueroa Torres" userId="65e5dd29-86f6-4307-8e27-7744f07aa430" providerId="ADAL" clId="{B7721ECE-442F-4805-8490-E8179B708780}"/>
    <pc:docChg chg="undo custSel addSld delSld modSld">
      <pc:chgData name="Daniel Figueroa Torres" userId="65e5dd29-86f6-4307-8e27-7744f07aa430" providerId="ADAL" clId="{B7721ECE-442F-4805-8490-E8179B708780}" dt="2021-11-19T01:52:02.043" v="182" actId="20577"/>
      <pc:docMkLst>
        <pc:docMk/>
      </pc:docMkLst>
      <pc:sldChg chg="modSp mod">
        <pc:chgData name="Daniel Figueroa Torres" userId="65e5dd29-86f6-4307-8e27-7744f07aa430" providerId="ADAL" clId="{B7721ECE-442F-4805-8490-E8179B708780}" dt="2021-11-19T01:27:59.493" v="0" actId="1076"/>
        <pc:sldMkLst>
          <pc:docMk/>
          <pc:sldMk cId="1621064945" sldId="342"/>
        </pc:sldMkLst>
        <pc:spChg chg="mod">
          <ac:chgData name="Daniel Figueroa Torres" userId="65e5dd29-86f6-4307-8e27-7744f07aa430" providerId="ADAL" clId="{B7721ECE-442F-4805-8490-E8179B708780}" dt="2021-11-19T01:27:59.493" v="0" actId="1076"/>
          <ac:spMkLst>
            <pc:docMk/>
            <pc:sldMk cId="1621064945" sldId="342"/>
            <ac:spMk id="52" creationId="{D09DDECD-B8E5-4D67-8B03-E6D98D9ECB2E}"/>
          </ac:spMkLst>
        </pc:spChg>
      </pc:sldChg>
      <pc:sldChg chg="new del">
        <pc:chgData name="Daniel Figueroa Torres" userId="65e5dd29-86f6-4307-8e27-7744f07aa430" providerId="ADAL" clId="{B7721ECE-442F-4805-8490-E8179B708780}" dt="2021-11-19T01:35:41.476" v="2" actId="47"/>
        <pc:sldMkLst>
          <pc:docMk/>
          <pc:sldMk cId="2562230827" sldId="349"/>
        </pc:sldMkLst>
      </pc:sldChg>
      <pc:sldChg chg="addSp delSp modSp add mod modAnim">
        <pc:chgData name="Daniel Figueroa Torres" userId="65e5dd29-86f6-4307-8e27-7744f07aa430" providerId="ADAL" clId="{B7721ECE-442F-4805-8490-E8179B708780}" dt="2021-11-19T01:52:02.043" v="182" actId="20577"/>
        <pc:sldMkLst>
          <pc:docMk/>
          <pc:sldMk cId="3068543774" sldId="349"/>
        </pc:sldMkLst>
        <pc:spChg chg="mod">
          <ac:chgData name="Daniel Figueroa Torres" userId="65e5dd29-86f6-4307-8e27-7744f07aa430" providerId="ADAL" clId="{B7721ECE-442F-4805-8490-E8179B708780}" dt="2021-11-19T01:48:11.463" v="176" actId="1076"/>
          <ac:spMkLst>
            <pc:docMk/>
            <pc:sldMk cId="3068543774" sldId="349"/>
            <ac:spMk id="25" creationId="{00000000-0000-0000-0000-000000000000}"/>
          </ac:spMkLst>
        </pc:spChg>
        <pc:spChg chg="add mod">
          <ac:chgData name="Daniel Figueroa Torres" userId="65e5dd29-86f6-4307-8e27-7744f07aa430" providerId="ADAL" clId="{B7721ECE-442F-4805-8490-E8179B708780}" dt="2021-11-19T01:52:02.043" v="182" actId="20577"/>
          <ac:spMkLst>
            <pc:docMk/>
            <pc:sldMk cId="3068543774" sldId="349"/>
            <ac:spMk id="48" creationId="{8EC20D39-7B07-44F5-B9B1-F901D867440B}"/>
          </ac:spMkLst>
        </pc:spChg>
        <pc:picChg chg="add mod">
          <ac:chgData name="Daniel Figueroa Torres" userId="65e5dd29-86f6-4307-8e27-7744f07aa430" providerId="ADAL" clId="{B7721ECE-442F-4805-8490-E8179B708780}" dt="2021-11-19T01:38:31.961" v="165" actId="1076"/>
          <ac:picMkLst>
            <pc:docMk/>
            <pc:sldMk cId="3068543774" sldId="349"/>
            <ac:picMk id="52" creationId="{7EA9E5F1-6683-4B4B-8791-E2F2331F2C43}"/>
          </ac:picMkLst>
        </pc:picChg>
        <pc:picChg chg="del">
          <ac:chgData name="Daniel Figueroa Torres" userId="65e5dd29-86f6-4307-8e27-7744f07aa430" providerId="ADAL" clId="{B7721ECE-442F-4805-8490-E8179B708780}" dt="2021-11-19T01:35:47.143" v="4" actId="478"/>
          <ac:picMkLst>
            <pc:docMk/>
            <pc:sldMk cId="3068543774" sldId="349"/>
            <ac:picMk id="3074" creationId="{714E4606-62A8-4FFF-99FF-AB9E54678D1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E8866B9-3990-4C7D-A425-94F112E4E133}" type="datetimeFigureOut">
              <a:rPr lang="en-GB" smtClean="0"/>
              <a:t>18/11/2021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0C9C15-3E3A-466D-8B04-C37AC1B4BC36}" type="slidenum">
              <a:rPr lang="en-GB" smtClean="0"/>
              <a:t>‹#›</a:t>
            </a:fld>
            <a:endParaRPr lang="en-GB"/>
          </a:p>
        </p:txBody>
      </p:sp>
    </p:spTree>
    <p:extLst>
      <p:ext uri="{BB962C8B-B14F-4D97-AF65-F5344CB8AC3E}">
        <p14:creationId xmlns:p14="http://schemas.microsoft.com/office/powerpoint/2010/main" val="2133858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E8866B9-3990-4C7D-A425-94F112E4E133}" type="datetimeFigureOut">
              <a:rPr lang="en-GB" smtClean="0"/>
              <a:t>18/11/2021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0C9C15-3E3A-466D-8B04-C37AC1B4BC36}" type="slidenum">
              <a:rPr lang="en-GB" smtClean="0"/>
              <a:t>‹#›</a:t>
            </a:fld>
            <a:endParaRPr lang="en-GB"/>
          </a:p>
        </p:txBody>
      </p:sp>
    </p:spTree>
    <p:extLst>
      <p:ext uri="{BB962C8B-B14F-4D97-AF65-F5344CB8AC3E}">
        <p14:creationId xmlns:p14="http://schemas.microsoft.com/office/powerpoint/2010/main" val="3193246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E8866B9-3990-4C7D-A425-94F112E4E133}" type="datetimeFigureOut">
              <a:rPr lang="en-GB" smtClean="0"/>
              <a:t>18/11/2021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0C9C15-3E3A-466D-8B04-C37AC1B4BC36}" type="slidenum">
              <a:rPr lang="en-GB" smtClean="0"/>
              <a:t>‹#›</a:t>
            </a:fld>
            <a:endParaRPr lang="en-GB"/>
          </a:p>
        </p:txBody>
      </p:sp>
    </p:spTree>
    <p:extLst>
      <p:ext uri="{BB962C8B-B14F-4D97-AF65-F5344CB8AC3E}">
        <p14:creationId xmlns:p14="http://schemas.microsoft.com/office/powerpoint/2010/main" val="2805811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E8866B9-3990-4C7D-A425-94F112E4E133}" type="datetimeFigureOut">
              <a:rPr lang="en-GB" smtClean="0"/>
              <a:t>18/11/2021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0C9C15-3E3A-466D-8B04-C37AC1B4BC36}" type="slidenum">
              <a:rPr lang="en-GB" smtClean="0"/>
              <a:t>‹#›</a:t>
            </a:fld>
            <a:endParaRPr lang="en-GB"/>
          </a:p>
        </p:txBody>
      </p:sp>
    </p:spTree>
    <p:extLst>
      <p:ext uri="{BB962C8B-B14F-4D97-AF65-F5344CB8AC3E}">
        <p14:creationId xmlns:p14="http://schemas.microsoft.com/office/powerpoint/2010/main" val="1457371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8866B9-3990-4C7D-A425-94F112E4E133}" type="datetimeFigureOut">
              <a:rPr lang="en-GB" smtClean="0"/>
              <a:t>18/11/2021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0C9C15-3E3A-466D-8B04-C37AC1B4BC36}" type="slidenum">
              <a:rPr lang="en-GB" smtClean="0"/>
              <a:t>‹#›</a:t>
            </a:fld>
            <a:endParaRPr lang="en-GB"/>
          </a:p>
        </p:txBody>
      </p:sp>
    </p:spTree>
    <p:extLst>
      <p:ext uri="{BB962C8B-B14F-4D97-AF65-F5344CB8AC3E}">
        <p14:creationId xmlns:p14="http://schemas.microsoft.com/office/powerpoint/2010/main" val="4083237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E8866B9-3990-4C7D-A425-94F112E4E133}" type="datetimeFigureOut">
              <a:rPr lang="en-GB" smtClean="0"/>
              <a:t>18/11/2021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0C9C15-3E3A-466D-8B04-C37AC1B4BC36}" type="slidenum">
              <a:rPr lang="en-GB" smtClean="0"/>
              <a:t>‹#›</a:t>
            </a:fld>
            <a:endParaRPr lang="en-GB"/>
          </a:p>
        </p:txBody>
      </p:sp>
    </p:spTree>
    <p:extLst>
      <p:ext uri="{BB962C8B-B14F-4D97-AF65-F5344CB8AC3E}">
        <p14:creationId xmlns:p14="http://schemas.microsoft.com/office/powerpoint/2010/main" val="723952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E8866B9-3990-4C7D-A425-94F112E4E133}" type="datetimeFigureOut">
              <a:rPr lang="en-GB" smtClean="0"/>
              <a:t>18/11/2021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D0C9C15-3E3A-466D-8B04-C37AC1B4BC36}" type="slidenum">
              <a:rPr lang="en-GB" smtClean="0"/>
              <a:t>‹#›</a:t>
            </a:fld>
            <a:endParaRPr lang="en-GB"/>
          </a:p>
        </p:txBody>
      </p:sp>
    </p:spTree>
    <p:extLst>
      <p:ext uri="{BB962C8B-B14F-4D97-AF65-F5344CB8AC3E}">
        <p14:creationId xmlns:p14="http://schemas.microsoft.com/office/powerpoint/2010/main" val="3234578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E8866B9-3990-4C7D-A425-94F112E4E133}" type="datetimeFigureOut">
              <a:rPr lang="en-GB" smtClean="0"/>
              <a:t>18/11/2021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D0C9C15-3E3A-466D-8B04-C37AC1B4BC36}" type="slidenum">
              <a:rPr lang="en-GB" smtClean="0"/>
              <a:t>‹#›</a:t>
            </a:fld>
            <a:endParaRPr lang="en-GB"/>
          </a:p>
        </p:txBody>
      </p:sp>
    </p:spTree>
    <p:extLst>
      <p:ext uri="{BB962C8B-B14F-4D97-AF65-F5344CB8AC3E}">
        <p14:creationId xmlns:p14="http://schemas.microsoft.com/office/powerpoint/2010/main" val="84852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866B9-3990-4C7D-A425-94F112E4E133}" type="datetimeFigureOut">
              <a:rPr lang="en-GB" smtClean="0"/>
              <a:t>18/11/2021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D0C9C15-3E3A-466D-8B04-C37AC1B4BC36}" type="slidenum">
              <a:rPr lang="en-GB" smtClean="0"/>
              <a:t>‹#›</a:t>
            </a:fld>
            <a:endParaRPr lang="en-GB"/>
          </a:p>
        </p:txBody>
      </p:sp>
    </p:spTree>
    <p:extLst>
      <p:ext uri="{BB962C8B-B14F-4D97-AF65-F5344CB8AC3E}">
        <p14:creationId xmlns:p14="http://schemas.microsoft.com/office/powerpoint/2010/main" val="3719953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8866B9-3990-4C7D-A425-94F112E4E133}" type="datetimeFigureOut">
              <a:rPr lang="en-GB" smtClean="0"/>
              <a:t>18/11/2021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0C9C15-3E3A-466D-8B04-C37AC1B4BC36}" type="slidenum">
              <a:rPr lang="en-GB" smtClean="0"/>
              <a:t>‹#›</a:t>
            </a:fld>
            <a:endParaRPr lang="en-GB"/>
          </a:p>
        </p:txBody>
      </p:sp>
    </p:spTree>
    <p:extLst>
      <p:ext uri="{BB962C8B-B14F-4D97-AF65-F5344CB8AC3E}">
        <p14:creationId xmlns:p14="http://schemas.microsoft.com/office/powerpoint/2010/main" val="912648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8866B9-3990-4C7D-A425-94F112E4E133}" type="datetimeFigureOut">
              <a:rPr lang="en-GB" smtClean="0"/>
              <a:t>18/11/2021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0C9C15-3E3A-466D-8B04-C37AC1B4BC36}" type="slidenum">
              <a:rPr lang="en-GB" smtClean="0"/>
              <a:t>‹#›</a:t>
            </a:fld>
            <a:endParaRPr lang="en-GB"/>
          </a:p>
        </p:txBody>
      </p:sp>
    </p:spTree>
    <p:extLst>
      <p:ext uri="{BB962C8B-B14F-4D97-AF65-F5344CB8AC3E}">
        <p14:creationId xmlns:p14="http://schemas.microsoft.com/office/powerpoint/2010/main" val="49153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8866B9-3990-4C7D-A425-94F112E4E133}" type="datetimeFigureOut">
              <a:rPr lang="en-GB" smtClean="0"/>
              <a:t>18/11/2021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C9C15-3E3A-466D-8B04-C37AC1B4BC36}" type="slidenum">
              <a:rPr lang="en-GB" smtClean="0"/>
              <a:t>‹#›</a:t>
            </a:fld>
            <a:endParaRPr lang="en-GB"/>
          </a:p>
        </p:txBody>
      </p:sp>
    </p:spTree>
    <p:extLst>
      <p:ext uri="{BB962C8B-B14F-4D97-AF65-F5344CB8AC3E}">
        <p14:creationId xmlns:p14="http://schemas.microsoft.com/office/powerpoint/2010/main" val="677279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8" name="CuadroTexto 47"/>
          <p:cNvSpPr txBox="1"/>
          <p:nvPr/>
        </p:nvSpPr>
        <p:spPr>
          <a:xfrm>
            <a:off x="-43442" y="4829680"/>
            <a:ext cx="6850919" cy="1323439"/>
          </a:xfrm>
          <a:prstGeom prst="rect">
            <a:avLst/>
          </a:prstGeom>
          <a:noFill/>
        </p:spPr>
        <p:txBody>
          <a:bodyPr wrap="square" rtlCol="0">
            <a:spAutoFit/>
          </a:bodyPr>
          <a:lstStyle/>
          <a:p>
            <a:pPr algn="ctr"/>
            <a:r>
              <a:rPr lang="es-CO" sz="4000">
                <a:solidFill>
                  <a:srgbClr val="074D59"/>
                </a:solidFill>
                <a:latin typeface="Coalition" panose="02000000000000000000" pitchFamily="2" charset="0"/>
              </a:rPr>
              <a:t>Machine learning</a:t>
            </a:r>
          </a:p>
        </p:txBody>
      </p:sp>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Hexágono 6"/>
          <p:cNvSpPr/>
          <p:nvPr/>
        </p:nvSpPr>
        <p:spPr>
          <a:xfrm>
            <a:off x="-257993" y="265612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Hexágono 7"/>
          <p:cNvSpPr/>
          <p:nvPr/>
        </p:nvSpPr>
        <p:spPr>
          <a:xfrm>
            <a:off x="625926" y="218150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Hexágono 8"/>
          <p:cNvSpPr/>
          <p:nvPr/>
        </p:nvSpPr>
        <p:spPr>
          <a:xfrm>
            <a:off x="1518554" y="17068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Hexágono 9"/>
          <p:cNvSpPr/>
          <p:nvPr/>
        </p:nvSpPr>
        <p:spPr>
          <a:xfrm>
            <a:off x="2402473" y="124074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Hexágono 15"/>
          <p:cNvSpPr/>
          <p:nvPr/>
        </p:nvSpPr>
        <p:spPr>
          <a:xfrm>
            <a:off x="-263074" y="172503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Hexágono 17"/>
          <p:cNvSpPr/>
          <p:nvPr/>
        </p:nvSpPr>
        <p:spPr>
          <a:xfrm>
            <a:off x="1510087" y="77509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Hexágono 23"/>
          <p:cNvSpPr/>
          <p:nvPr/>
        </p:nvSpPr>
        <p:spPr>
          <a:xfrm>
            <a:off x="-257757" y="359229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Hexágono 24"/>
          <p:cNvSpPr/>
          <p:nvPr/>
        </p:nvSpPr>
        <p:spPr>
          <a:xfrm>
            <a:off x="625924" y="310461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Hexágono 25"/>
          <p:cNvSpPr/>
          <p:nvPr/>
        </p:nvSpPr>
        <p:spPr>
          <a:xfrm>
            <a:off x="1518797" y="263869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Hexágono 26"/>
          <p:cNvSpPr/>
          <p:nvPr/>
        </p:nvSpPr>
        <p:spPr>
          <a:xfrm>
            <a:off x="2411183" y="2164079"/>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Hexágono 27"/>
          <p:cNvSpPr/>
          <p:nvPr/>
        </p:nvSpPr>
        <p:spPr>
          <a:xfrm>
            <a:off x="2411183" y="309588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Hexágono 31"/>
          <p:cNvSpPr/>
          <p:nvPr/>
        </p:nvSpPr>
        <p:spPr>
          <a:xfrm>
            <a:off x="3303810" y="356611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Hexágono 32"/>
          <p:cNvSpPr/>
          <p:nvPr/>
        </p:nvSpPr>
        <p:spPr>
          <a:xfrm>
            <a:off x="3303809" y="263043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Hexágono 33"/>
          <p:cNvSpPr/>
          <p:nvPr/>
        </p:nvSpPr>
        <p:spPr>
          <a:xfrm>
            <a:off x="3303809" y="1696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Hexágono 35"/>
          <p:cNvSpPr/>
          <p:nvPr/>
        </p:nvSpPr>
        <p:spPr>
          <a:xfrm>
            <a:off x="634870" y="403614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Hexágono 29"/>
          <p:cNvSpPr/>
          <p:nvPr/>
        </p:nvSpPr>
        <p:spPr>
          <a:xfrm>
            <a:off x="-257995" y="452936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Forma libre 1"/>
          <p:cNvSpPr/>
          <p:nvPr/>
        </p:nvSpPr>
        <p:spPr>
          <a:xfrm>
            <a:off x="3300943" y="763584"/>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Forma libre 2"/>
          <p:cNvSpPr/>
          <p:nvPr/>
        </p:nvSpPr>
        <p:spPr>
          <a:xfrm>
            <a:off x="1519238" y="3559175"/>
            <a:ext cx="1069975" cy="903288"/>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903288">
                <a:moveTo>
                  <a:pt x="225425" y="903288"/>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Hexágono 37"/>
          <p:cNvSpPr/>
          <p:nvPr/>
        </p:nvSpPr>
        <p:spPr>
          <a:xfrm>
            <a:off x="5071650" y="6781788"/>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Hexágono 38"/>
          <p:cNvSpPr/>
          <p:nvPr/>
        </p:nvSpPr>
        <p:spPr>
          <a:xfrm>
            <a:off x="5955569" y="6307173"/>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Hexágono 40"/>
          <p:cNvSpPr/>
          <p:nvPr/>
        </p:nvSpPr>
        <p:spPr>
          <a:xfrm>
            <a:off x="7732116" y="5366410"/>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Hexágono 41"/>
          <p:cNvSpPr/>
          <p:nvPr/>
        </p:nvSpPr>
        <p:spPr>
          <a:xfrm>
            <a:off x="3286393" y="6799216"/>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Hexágono 43"/>
          <p:cNvSpPr/>
          <p:nvPr/>
        </p:nvSpPr>
        <p:spPr>
          <a:xfrm>
            <a:off x="5066569" y="585069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Hexágono 44"/>
          <p:cNvSpPr/>
          <p:nvPr/>
        </p:nvSpPr>
        <p:spPr>
          <a:xfrm>
            <a:off x="6839730" y="4900756"/>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Hexágono 45"/>
          <p:cNvSpPr/>
          <p:nvPr/>
        </p:nvSpPr>
        <p:spPr>
          <a:xfrm>
            <a:off x="3293649" y="587102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Hexágono 46"/>
          <p:cNvSpPr/>
          <p:nvPr/>
        </p:nvSpPr>
        <p:spPr>
          <a:xfrm>
            <a:off x="2402473" y="6324600"/>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Hexágono 49"/>
          <p:cNvSpPr/>
          <p:nvPr/>
        </p:nvSpPr>
        <p:spPr>
          <a:xfrm>
            <a:off x="6848440" y="676435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Hexágono 50"/>
          <p:cNvSpPr/>
          <p:nvPr/>
        </p:nvSpPr>
        <p:spPr>
          <a:xfrm>
            <a:off x="7740826" y="628974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Hexágono 53"/>
          <p:cNvSpPr/>
          <p:nvPr/>
        </p:nvSpPr>
        <p:spPr>
          <a:xfrm>
            <a:off x="8633452" y="6756098"/>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Forma libre 57"/>
          <p:cNvSpPr/>
          <p:nvPr/>
        </p:nvSpPr>
        <p:spPr>
          <a:xfrm>
            <a:off x="8630159" y="4889713"/>
            <a:ext cx="891667" cy="73903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9779000" y="775091"/>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Arco 12"/>
          <p:cNvSpPr/>
          <p:nvPr/>
        </p:nvSpPr>
        <p:spPr>
          <a:xfrm rot="18510011">
            <a:off x="9670221" y="605445"/>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lt1"/>
              </a:solidFill>
            </a:endParaRPr>
          </a:p>
        </p:txBody>
      </p:sp>
      <p:sp>
        <p:nvSpPr>
          <p:cNvPr id="23" name="Forma libre 22"/>
          <p:cNvSpPr/>
          <p:nvPr/>
        </p:nvSpPr>
        <p:spPr>
          <a:xfrm>
            <a:off x="10947400" y="1718733"/>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3" name="CuadroTexto 42"/>
          <p:cNvSpPr txBox="1"/>
          <p:nvPr/>
        </p:nvSpPr>
        <p:spPr>
          <a:xfrm>
            <a:off x="6908562" y="1993004"/>
            <a:ext cx="4466404" cy="1200329"/>
          </a:xfrm>
          <a:prstGeom prst="rect">
            <a:avLst/>
          </a:prstGeom>
          <a:noFill/>
        </p:spPr>
        <p:txBody>
          <a:bodyPr wrap="square" rtlCol="0">
            <a:spAutoFit/>
          </a:bodyPr>
          <a:lstStyle/>
          <a:p>
            <a:pPr algn="ctr"/>
            <a:r>
              <a:rPr lang="es-CO" sz="3600">
                <a:solidFill>
                  <a:srgbClr val="096979"/>
                </a:solidFill>
                <a:latin typeface="Coalition" panose="02000000000000000000" pitchFamily="2" charset="0"/>
              </a:rPr>
              <a:t>Machine learning</a:t>
            </a:r>
          </a:p>
        </p:txBody>
      </p:sp>
    </p:spTree>
    <p:extLst>
      <p:ext uri="{BB962C8B-B14F-4D97-AF65-F5344CB8AC3E}">
        <p14:creationId xmlns:p14="http://schemas.microsoft.com/office/powerpoint/2010/main" val="2281730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100"/>
                                        <p:tgtEl>
                                          <p:spTgt spid="5"/>
                                        </p:tgtEl>
                                      </p:cBhvr>
                                    </p:animEffect>
                                  </p:childTnLst>
                                </p:cTn>
                              </p:par>
                            </p:childTnLst>
                          </p:cTn>
                        </p:par>
                        <p:par>
                          <p:cTn id="8" fill="hold">
                            <p:stCondLst>
                              <p:cond delay="100"/>
                            </p:stCondLst>
                            <p:childTnLst>
                              <p:par>
                                <p:cTn id="9" presetID="14" presetClass="entr" presetSubtype="5"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vertical)">
                                      <p:cBhvr>
                                        <p:cTn id="11" dur="100"/>
                                        <p:tgtEl>
                                          <p:spTgt spid="6"/>
                                        </p:tgtEl>
                                      </p:cBhvr>
                                    </p:animEffect>
                                  </p:childTnLst>
                                </p:cTn>
                              </p:par>
                            </p:childTnLst>
                          </p:cTn>
                        </p:par>
                        <p:par>
                          <p:cTn id="12" fill="hold">
                            <p:stCondLst>
                              <p:cond delay="200"/>
                            </p:stCondLst>
                            <p:childTnLst>
                              <p:par>
                                <p:cTn id="13" presetID="14" presetClass="entr" presetSubtype="5"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vertical)">
                                      <p:cBhvr>
                                        <p:cTn id="15" dur="100"/>
                                        <p:tgtEl>
                                          <p:spTgt spid="7"/>
                                        </p:tgtEl>
                                      </p:cBhvr>
                                    </p:animEffect>
                                  </p:childTnLst>
                                </p:cTn>
                              </p:par>
                            </p:childTnLst>
                          </p:cTn>
                        </p:par>
                        <p:par>
                          <p:cTn id="16" fill="hold">
                            <p:stCondLst>
                              <p:cond delay="300"/>
                            </p:stCondLst>
                            <p:childTnLst>
                              <p:par>
                                <p:cTn id="17" presetID="14" presetClass="entr" presetSubtype="5"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vertical)">
                                      <p:cBhvr>
                                        <p:cTn id="19" dur="100"/>
                                        <p:tgtEl>
                                          <p:spTgt spid="8"/>
                                        </p:tgtEl>
                                      </p:cBhvr>
                                    </p:animEffect>
                                  </p:childTnLst>
                                </p:cTn>
                              </p:par>
                            </p:childTnLst>
                          </p:cTn>
                        </p:par>
                        <p:par>
                          <p:cTn id="20" fill="hold">
                            <p:stCondLst>
                              <p:cond delay="400"/>
                            </p:stCondLst>
                            <p:childTnLst>
                              <p:par>
                                <p:cTn id="21" presetID="14" presetClass="entr" presetSubtype="5"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vertical)">
                                      <p:cBhvr>
                                        <p:cTn id="23" dur="100"/>
                                        <p:tgtEl>
                                          <p:spTgt spid="9"/>
                                        </p:tgtEl>
                                      </p:cBhvr>
                                    </p:animEffect>
                                  </p:childTnLst>
                                </p:cTn>
                              </p:par>
                            </p:childTnLst>
                          </p:cTn>
                        </p:par>
                        <p:par>
                          <p:cTn id="24" fill="hold">
                            <p:stCondLst>
                              <p:cond delay="500"/>
                            </p:stCondLst>
                            <p:childTnLst>
                              <p:par>
                                <p:cTn id="25" presetID="14" presetClass="entr" presetSubtype="5"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vertical)">
                                      <p:cBhvr>
                                        <p:cTn id="27" dur="100"/>
                                        <p:tgtEl>
                                          <p:spTgt spid="10"/>
                                        </p:tgtEl>
                                      </p:cBhvr>
                                    </p:animEffect>
                                  </p:childTnLst>
                                </p:cTn>
                              </p:par>
                            </p:childTnLst>
                          </p:cTn>
                        </p:par>
                        <p:par>
                          <p:cTn id="28" fill="hold">
                            <p:stCondLst>
                              <p:cond delay="600"/>
                            </p:stCondLst>
                            <p:childTnLst>
                              <p:par>
                                <p:cTn id="29" presetID="14" presetClass="entr" presetSubtype="5"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vertical)">
                                      <p:cBhvr>
                                        <p:cTn id="31" dur="100"/>
                                        <p:tgtEl>
                                          <p:spTgt spid="14"/>
                                        </p:tgtEl>
                                      </p:cBhvr>
                                    </p:animEffect>
                                  </p:childTnLst>
                                </p:cTn>
                              </p:par>
                            </p:childTnLst>
                          </p:cTn>
                        </p:par>
                        <p:par>
                          <p:cTn id="32" fill="hold">
                            <p:stCondLst>
                              <p:cond delay="700"/>
                            </p:stCondLst>
                            <p:childTnLst>
                              <p:par>
                                <p:cTn id="33" presetID="14" presetClass="entr" presetSubtype="5"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vertical)">
                                      <p:cBhvr>
                                        <p:cTn id="35" dur="100"/>
                                        <p:tgtEl>
                                          <p:spTgt spid="15"/>
                                        </p:tgtEl>
                                      </p:cBhvr>
                                    </p:animEffect>
                                  </p:childTnLst>
                                </p:cTn>
                              </p:par>
                            </p:childTnLst>
                          </p:cTn>
                        </p:par>
                        <p:par>
                          <p:cTn id="36" fill="hold">
                            <p:stCondLst>
                              <p:cond delay="800"/>
                            </p:stCondLst>
                            <p:childTnLst>
                              <p:par>
                                <p:cTn id="37" presetID="14" presetClass="entr" presetSubtype="5"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randombar(vertical)">
                                      <p:cBhvr>
                                        <p:cTn id="39" dur="100"/>
                                        <p:tgtEl>
                                          <p:spTgt spid="16"/>
                                        </p:tgtEl>
                                      </p:cBhvr>
                                    </p:animEffect>
                                  </p:childTnLst>
                                </p:cTn>
                              </p:par>
                            </p:childTnLst>
                          </p:cTn>
                        </p:par>
                        <p:par>
                          <p:cTn id="40" fill="hold">
                            <p:stCondLst>
                              <p:cond delay="900"/>
                            </p:stCondLst>
                            <p:childTnLst>
                              <p:par>
                                <p:cTn id="41" presetID="14" presetClass="entr" presetSubtype="5"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randombar(vertical)">
                                      <p:cBhvr>
                                        <p:cTn id="43" dur="100"/>
                                        <p:tgtEl>
                                          <p:spTgt spid="18"/>
                                        </p:tgtEl>
                                      </p:cBhvr>
                                    </p:animEffect>
                                  </p:childTnLst>
                                </p:cTn>
                              </p:par>
                            </p:childTnLst>
                          </p:cTn>
                        </p:par>
                        <p:par>
                          <p:cTn id="44" fill="hold">
                            <p:stCondLst>
                              <p:cond delay="1000"/>
                            </p:stCondLst>
                            <p:childTnLst>
                              <p:par>
                                <p:cTn id="45" presetID="14" presetClass="entr" presetSubtype="5"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vertical)">
                                      <p:cBhvr>
                                        <p:cTn id="47" dur="100"/>
                                        <p:tgtEl>
                                          <p:spTgt spid="21"/>
                                        </p:tgtEl>
                                      </p:cBhvr>
                                    </p:animEffect>
                                  </p:childTnLst>
                                </p:cTn>
                              </p:par>
                            </p:childTnLst>
                          </p:cTn>
                        </p:par>
                        <p:par>
                          <p:cTn id="48" fill="hold">
                            <p:stCondLst>
                              <p:cond delay="1100"/>
                            </p:stCondLst>
                            <p:childTnLst>
                              <p:par>
                                <p:cTn id="49" presetID="14" presetClass="entr" presetSubtype="5"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randombar(vertical)">
                                      <p:cBhvr>
                                        <p:cTn id="51" dur="100"/>
                                        <p:tgtEl>
                                          <p:spTgt spid="22"/>
                                        </p:tgtEl>
                                      </p:cBhvr>
                                    </p:animEffect>
                                  </p:childTnLst>
                                </p:cTn>
                              </p:par>
                            </p:childTnLst>
                          </p:cTn>
                        </p:par>
                        <p:par>
                          <p:cTn id="52" fill="hold">
                            <p:stCondLst>
                              <p:cond delay="1200"/>
                            </p:stCondLst>
                            <p:childTnLst>
                              <p:par>
                                <p:cTn id="53" presetID="14" presetClass="entr" presetSubtype="5"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randombar(vertical)">
                                      <p:cBhvr>
                                        <p:cTn id="55" dur="100"/>
                                        <p:tgtEl>
                                          <p:spTgt spid="24"/>
                                        </p:tgtEl>
                                      </p:cBhvr>
                                    </p:animEffect>
                                  </p:childTnLst>
                                </p:cTn>
                              </p:par>
                            </p:childTnLst>
                          </p:cTn>
                        </p:par>
                        <p:par>
                          <p:cTn id="56" fill="hold">
                            <p:stCondLst>
                              <p:cond delay="1300"/>
                            </p:stCondLst>
                            <p:childTnLst>
                              <p:par>
                                <p:cTn id="57" presetID="14" presetClass="entr" presetSubtype="5"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randombar(vertical)">
                                      <p:cBhvr>
                                        <p:cTn id="59" dur="100"/>
                                        <p:tgtEl>
                                          <p:spTgt spid="25"/>
                                        </p:tgtEl>
                                      </p:cBhvr>
                                    </p:animEffect>
                                  </p:childTnLst>
                                </p:cTn>
                              </p:par>
                            </p:childTnLst>
                          </p:cTn>
                        </p:par>
                        <p:par>
                          <p:cTn id="60" fill="hold">
                            <p:stCondLst>
                              <p:cond delay="1400"/>
                            </p:stCondLst>
                            <p:childTnLst>
                              <p:par>
                                <p:cTn id="61" presetID="14" presetClass="entr" presetSubtype="5"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randombar(vertical)">
                                      <p:cBhvr>
                                        <p:cTn id="63" dur="100"/>
                                        <p:tgtEl>
                                          <p:spTgt spid="26"/>
                                        </p:tgtEl>
                                      </p:cBhvr>
                                    </p:animEffect>
                                  </p:childTnLst>
                                </p:cTn>
                              </p:par>
                            </p:childTnLst>
                          </p:cTn>
                        </p:par>
                        <p:par>
                          <p:cTn id="64" fill="hold">
                            <p:stCondLst>
                              <p:cond delay="1500"/>
                            </p:stCondLst>
                            <p:childTnLst>
                              <p:par>
                                <p:cTn id="65" presetID="14" presetClass="entr" presetSubtype="5"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randombar(vertical)">
                                      <p:cBhvr>
                                        <p:cTn id="67" dur="100"/>
                                        <p:tgtEl>
                                          <p:spTgt spid="27"/>
                                        </p:tgtEl>
                                      </p:cBhvr>
                                    </p:animEffect>
                                  </p:childTnLst>
                                </p:cTn>
                              </p:par>
                            </p:childTnLst>
                          </p:cTn>
                        </p:par>
                        <p:par>
                          <p:cTn id="68" fill="hold">
                            <p:stCondLst>
                              <p:cond delay="1600"/>
                            </p:stCondLst>
                            <p:childTnLst>
                              <p:par>
                                <p:cTn id="69" presetID="14" presetClass="entr" presetSubtype="5"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randombar(vertical)">
                                      <p:cBhvr>
                                        <p:cTn id="71" dur="100"/>
                                        <p:tgtEl>
                                          <p:spTgt spid="28"/>
                                        </p:tgtEl>
                                      </p:cBhvr>
                                    </p:animEffect>
                                  </p:childTnLst>
                                </p:cTn>
                              </p:par>
                            </p:childTnLst>
                          </p:cTn>
                        </p:par>
                        <p:par>
                          <p:cTn id="72" fill="hold">
                            <p:stCondLst>
                              <p:cond delay="1700"/>
                            </p:stCondLst>
                            <p:childTnLst>
                              <p:par>
                                <p:cTn id="73" presetID="14" presetClass="entr" presetSubtype="5"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randombar(vertical)">
                                      <p:cBhvr>
                                        <p:cTn id="75" dur="100"/>
                                        <p:tgtEl>
                                          <p:spTgt spid="32"/>
                                        </p:tgtEl>
                                      </p:cBhvr>
                                    </p:animEffect>
                                  </p:childTnLst>
                                </p:cTn>
                              </p:par>
                            </p:childTnLst>
                          </p:cTn>
                        </p:par>
                        <p:par>
                          <p:cTn id="76" fill="hold">
                            <p:stCondLst>
                              <p:cond delay="1800"/>
                            </p:stCondLst>
                            <p:childTnLst>
                              <p:par>
                                <p:cTn id="77" presetID="14" presetClass="entr" presetSubtype="5"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randombar(vertical)">
                                      <p:cBhvr>
                                        <p:cTn id="79" dur="100"/>
                                        <p:tgtEl>
                                          <p:spTgt spid="33"/>
                                        </p:tgtEl>
                                      </p:cBhvr>
                                    </p:animEffect>
                                  </p:childTnLst>
                                </p:cTn>
                              </p:par>
                            </p:childTnLst>
                          </p:cTn>
                        </p:par>
                        <p:par>
                          <p:cTn id="80" fill="hold">
                            <p:stCondLst>
                              <p:cond delay="1900"/>
                            </p:stCondLst>
                            <p:childTnLst>
                              <p:par>
                                <p:cTn id="81" presetID="14" presetClass="entr" presetSubtype="5" fill="hold" grpId="0"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randombar(vertical)">
                                      <p:cBhvr>
                                        <p:cTn id="83" dur="100"/>
                                        <p:tgtEl>
                                          <p:spTgt spid="34"/>
                                        </p:tgtEl>
                                      </p:cBhvr>
                                    </p:animEffect>
                                  </p:childTnLst>
                                </p:cTn>
                              </p:par>
                            </p:childTnLst>
                          </p:cTn>
                        </p:par>
                        <p:par>
                          <p:cTn id="84" fill="hold">
                            <p:stCondLst>
                              <p:cond delay="2000"/>
                            </p:stCondLst>
                            <p:childTnLst>
                              <p:par>
                                <p:cTn id="85" presetID="14" presetClass="entr" presetSubtype="5" fill="hold" grpId="0"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randombar(vertical)">
                                      <p:cBhvr>
                                        <p:cTn id="87" dur="100"/>
                                        <p:tgtEl>
                                          <p:spTgt spid="36"/>
                                        </p:tgtEl>
                                      </p:cBhvr>
                                    </p:animEffect>
                                  </p:childTnLst>
                                </p:cTn>
                              </p:par>
                            </p:childTnLst>
                          </p:cTn>
                        </p:par>
                        <p:par>
                          <p:cTn id="88" fill="hold">
                            <p:stCondLst>
                              <p:cond delay="2100"/>
                            </p:stCondLst>
                            <p:childTnLst>
                              <p:par>
                                <p:cTn id="89" presetID="14" presetClass="entr" presetSubtype="5"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randombar(vertical)">
                                      <p:cBhvr>
                                        <p:cTn id="91" dur="100"/>
                                        <p:tgtEl>
                                          <p:spTgt spid="30"/>
                                        </p:tgtEl>
                                      </p:cBhvr>
                                    </p:animEffect>
                                  </p:childTnLst>
                                </p:cTn>
                              </p:par>
                            </p:childTnLst>
                          </p:cTn>
                        </p:par>
                        <p:par>
                          <p:cTn id="92" fill="hold">
                            <p:stCondLst>
                              <p:cond delay="2200"/>
                            </p:stCondLst>
                            <p:childTnLst>
                              <p:par>
                                <p:cTn id="93" presetID="14" presetClass="entr" presetSubtype="5" fill="hold" grpId="0" nodeType="after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randombar(vertical)">
                                      <p:cBhvr>
                                        <p:cTn id="95" dur="100"/>
                                        <p:tgtEl>
                                          <p:spTgt spid="2"/>
                                        </p:tgtEl>
                                      </p:cBhvr>
                                    </p:animEffect>
                                  </p:childTnLst>
                                </p:cTn>
                              </p:par>
                            </p:childTnLst>
                          </p:cTn>
                        </p:par>
                        <p:par>
                          <p:cTn id="96" fill="hold">
                            <p:stCondLst>
                              <p:cond delay="2300"/>
                            </p:stCondLst>
                            <p:childTnLst>
                              <p:par>
                                <p:cTn id="97" presetID="14" presetClass="entr" presetSubtype="5" fill="hold" grpId="0" nodeType="after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randombar(vertical)">
                                      <p:cBhvr>
                                        <p:cTn id="99" dur="100"/>
                                        <p:tgtEl>
                                          <p:spTgt spid="3"/>
                                        </p:tgtEl>
                                      </p:cBhvr>
                                    </p:animEffect>
                                  </p:childTnLst>
                                </p:cTn>
                              </p:par>
                            </p:childTnLst>
                          </p:cTn>
                        </p:par>
                        <p:par>
                          <p:cTn id="100" fill="hold">
                            <p:stCondLst>
                              <p:cond delay="2400"/>
                            </p:stCondLst>
                            <p:childTnLst>
                              <p:par>
                                <p:cTn id="101" presetID="14" presetClass="entr" presetSubtype="5" fill="hold" grpId="0" nodeType="after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randombar(vertical)">
                                      <p:cBhvr>
                                        <p:cTn id="103" dur="100"/>
                                        <p:tgtEl>
                                          <p:spTgt spid="38"/>
                                        </p:tgtEl>
                                      </p:cBhvr>
                                    </p:animEffect>
                                  </p:childTnLst>
                                </p:cTn>
                              </p:par>
                            </p:childTnLst>
                          </p:cTn>
                        </p:par>
                        <p:par>
                          <p:cTn id="104" fill="hold">
                            <p:stCondLst>
                              <p:cond delay="2500"/>
                            </p:stCondLst>
                            <p:childTnLst>
                              <p:par>
                                <p:cTn id="105" presetID="14" presetClass="entr" presetSubtype="5" fill="hold" grpId="0"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randombar(vertical)">
                                      <p:cBhvr>
                                        <p:cTn id="107" dur="100"/>
                                        <p:tgtEl>
                                          <p:spTgt spid="39"/>
                                        </p:tgtEl>
                                      </p:cBhvr>
                                    </p:animEffect>
                                  </p:childTnLst>
                                </p:cTn>
                              </p:par>
                            </p:childTnLst>
                          </p:cTn>
                        </p:par>
                        <p:par>
                          <p:cTn id="108" fill="hold">
                            <p:stCondLst>
                              <p:cond delay="2600"/>
                            </p:stCondLst>
                            <p:childTnLst>
                              <p:par>
                                <p:cTn id="109" presetID="14" presetClass="entr" presetSubtype="5" fill="hold" grpId="0" nodeType="after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randombar(vertical)">
                                      <p:cBhvr>
                                        <p:cTn id="111" dur="100"/>
                                        <p:tgtEl>
                                          <p:spTgt spid="41"/>
                                        </p:tgtEl>
                                      </p:cBhvr>
                                    </p:animEffect>
                                  </p:childTnLst>
                                </p:cTn>
                              </p:par>
                            </p:childTnLst>
                          </p:cTn>
                        </p:par>
                        <p:par>
                          <p:cTn id="112" fill="hold">
                            <p:stCondLst>
                              <p:cond delay="2700"/>
                            </p:stCondLst>
                            <p:childTnLst>
                              <p:par>
                                <p:cTn id="113" presetID="14" presetClass="entr" presetSubtype="5" fill="hold" grpId="0" nodeType="after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randombar(vertical)">
                                      <p:cBhvr>
                                        <p:cTn id="115" dur="100"/>
                                        <p:tgtEl>
                                          <p:spTgt spid="42"/>
                                        </p:tgtEl>
                                      </p:cBhvr>
                                    </p:animEffect>
                                  </p:childTnLst>
                                </p:cTn>
                              </p:par>
                            </p:childTnLst>
                          </p:cTn>
                        </p:par>
                        <p:par>
                          <p:cTn id="116" fill="hold">
                            <p:stCondLst>
                              <p:cond delay="2800"/>
                            </p:stCondLst>
                            <p:childTnLst>
                              <p:par>
                                <p:cTn id="117" presetID="14" presetClass="entr" presetSubtype="5" fill="hold" grpId="0" nodeType="after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randombar(vertical)">
                                      <p:cBhvr>
                                        <p:cTn id="119" dur="100"/>
                                        <p:tgtEl>
                                          <p:spTgt spid="44"/>
                                        </p:tgtEl>
                                      </p:cBhvr>
                                    </p:animEffect>
                                  </p:childTnLst>
                                </p:cTn>
                              </p:par>
                            </p:childTnLst>
                          </p:cTn>
                        </p:par>
                        <p:par>
                          <p:cTn id="120" fill="hold">
                            <p:stCondLst>
                              <p:cond delay="2900"/>
                            </p:stCondLst>
                            <p:childTnLst>
                              <p:par>
                                <p:cTn id="121" presetID="14" presetClass="entr" presetSubtype="5" fill="hold" grpId="0" nodeType="after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randombar(vertical)">
                                      <p:cBhvr>
                                        <p:cTn id="123" dur="100"/>
                                        <p:tgtEl>
                                          <p:spTgt spid="45"/>
                                        </p:tgtEl>
                                      </p:cBhvr>
                                    </p:animEffect>
                                  </p:childTnLst>
                                </p:cTn>
                              </p:par>
                            </p:childTnLst>
                          </p:cTn>
                        </p:par>
                        <p:par>
                          <p:cTn id="124" fill="hold">
                            <p:stCondLst>
                              <p:cond delay="3000"/>
                            </p:stCondLst>
                            <p:childTnLst>
                              <p:par>
                                <p:cTn id="125" presetID="14" presetClass="entr" presetSubtype="5" fill="hold" grpId="0" nodeType="after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randombar(vertical)">
                                      <p:cBhvr>
                                        <p:cTn id="127" dur="100"/>
                                        <p:tgtEl>
                                          <p:spTgt spid="46"/>
                                        </p:tgtEl>
                                      </p:cBhvr>
                                    </p:animEffect>
                                  </p:childTnLst>
                                </p:cTn>
                              </p:par>
                            </p:childTnLst>
                          </p:cTn>
                        </p:par>
                        <p:par>
                          <p:cTn id="128" fill="hold">
                            <p:stCondLst>
                              <p:cond delay="3100"/>
                            </p:stCondLst>
                            <p:childTnLst>
                              <p:par>
                                <p:cTn id="129" presetID="14" presetClass="entr" presetSubtype="5"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randombar(vertical)">
                                      <p:cBhvr>
                                        <p:cTn id="131" dur="100"/>
                                        <p:tgtEl>
                                          <p:spTgt spid="47"/>
                                        </p:tgtEl>
                                      </p:cBhvr>
                                    </p:animEffect>
                                  </p:childTnLst>
                                </p:cTn>
                              </p:par>
                            </p:childTnLst>
                          </p:cTn>
                        </p:par>
                        <p:par>
                          <p:cTn id="132" fill="hold">
                            <p:stCondLst>
                              <p:cond delay="3200"/>
                            </p:stCondLst>
                            <p:childTnLst>
                              <p:par>
                                <p:cTn id="133" presetID="14" presetClass="entr" presetSubtype="5" fill="hold" grpId="0" nodeType="after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randombar(vertical)">
                                      <p:cBhvr>
                                        <p:cTn id="135" dur="100"/>
                                        <p:tgtEl>
                                          <p:spTgt spid="50"/>
                                        </p:tgtEl>
                                      </p:cBhvr>
                                    </p:animEffect>
                                  </p:childTnLst>
                                </p:cTn>
                              </p:par>
                            </p:childTnLst>
                          </p:cTn>
                        </p:par>
                        <p:par>
                          <p:cTn id="136" fill="hold">
                            <p:stCondLst>
                              <p:cond delay="3300"/>
                            </p:stCondLst>
                            <p:childTnLst>
                              <p:par>
                                <p:cTn id="137" presetID="14" presetClass="entr" presetSubtype="5" fill="hold" grpId="0" nodeType="after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randombar(vertical)">
                                      <p:cBhvr>
                                        <p:cTn id="139" dur="100"/>
                                        <p:tgtEl>
                                          <p:spTgt spid="51"/>
                                        </p:tgtEl>
                                      </p:cBhvr>
                                    </p:animEffect>
                                  </p:childTnLst>
                                </p:cTn>
                              </p:par>
                            </p:childTnLst>
                          </p:cTn>
                        </p:par>
                        <p:par>
                          <p:cTn id="140" fill="hold">
                            <p:stCondLst>
                              <p:cond delay="3400"/>
                            </p:stCondLst>
                            <p:childTnLst>
                              <p:par>
                                <p:cTn id="141" presetID="14" presetClass="entr" presetSubtype="5" fill="hold" grpId="0" nodeType="after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randombar(vertical)">
                                      <p:cBhvr>
                                        <p:cTn id="143" dur="100"/>
                                        <p:tgtEl>
                                          <p:spTgt spid="54"/>
                                        </p:tgtEl>
                                      </p:cBhvr>
                                    </p:animEffect>
                                  </p:childTnLst>
                                </p:cTn>
                              </p:par>
                            </p:childTnLst>
                          </p:cTn>
                        </p:par>
                        <p:par>
                          <p:cTn id="144" fill="hold">
                            <p:stCondLst>
                              <p:cond delay="3500"/>
                            </p:stCondLst>
                            <p:childTnLst>
                              <p:par>
                                <p:cTn id="145" presetID="14" presetClass="entr" presetSubtype="5" fill="hold" grpId="0" nodeType="after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randombar(vertical)">
                                      <p:cBhvr>
                                        <p:cTn id="147" dur="100"/>
                                        <p:tgtEl>
                                          <p:spTgt spid="58"/>
                                        </p:tgtEl>
                                      </p:cBhvr>
                                    </p:animEffect>
                                  </p:childTnLst>
                                </p:cTn>
                              </p:par>
                            </p:childTnLst>
                          </p:cTn>
                        </p:par>
                        <p:par>
                          <p:cTn id="148" fill="hold">
                            <p:stCondLst>
                              <p:cond delay="3600"/>
                            </p:stCondLst>
                            <p:childTnLst>
                              <p:par>
                                <p:cTn id="149" presetID="21" presetClass="entr" presetSubtype="2" fill="hold" grpId="0" nodeType="afterEffect">
                                  <p:stCondLst>
                                    <p:cond delay="0"/>
                                  </p:stCondLst>
                                  <p:childTnLst>
                                    <p:set>
                                      <p:cBhvr>
                                        <p:cTn id="150" dur="1" fill="hold">
                                          <p:stCondLst>
                                            <p:cond delay="0"/>
                                          </p:stCondLst>
                                        </p:cTn>
                                        <p:tgtEl>
                                          <p:spTgt spid="11"/>
                                        </p:tgtEl>
                                        <p:attrNameLst>
                                          <p:attrName>style.visibility</p:attrName>
                                        </p:attrNameLst>
                                      </p:cBhvr>
                                      <p:to>
                                        <p:strVal val="visible"/>
                                      </p:to>
                                    </p:set>
                                    <p:animEffect transition="in" filter="wheel(2)">
                                      <p:cBhvr>
                                        <p:cTn id="151" dur="500"/>
                                        <p:tgtEl>
                                          <p:spTgt spid="11"/>
                                        </p:tgtEl>
                                      </p:cBhvr>
                                    </p:animEffect>
                                  </p:childTnLst>
                                  <p:subTnLst>
                                    <p:audio>
                                      <p:cMediaNode>
                                        <p:cTn display="0" masterRel="sameClick">
                                          <p:stCondLst>
                                            <p:cond evt="begin" delay="0">
                                              <p:tn val="149"/>
                                            </p:cond>
                                          </p:stCondLst>
                                          <p:endCondLst>
                                            <p:cond evt="onStopAudio" delay="0">
                                              <p:tgtEl>
                                                <p:sldTgt/>
                                              </p:tgtEl>
                                            </p:cond>
                                          </p:endCondLst>
                                        </p:cTn>
                                        <p:tgtEl>
                                          <p:sndTgt r:embed="rId2" name="arrow.wav"/>
                                        </p:tgtEl>
                                      </p:cMediaNode>
                                    </p:audio>
                                  </p:subTnLst>
                                </p:cTn>
                              </p:par>
                            </p:childTnLst>
                          </p:cTn>
                        </p:par>
                        <p:par>
                          <p:cTn id="152" fill="hold">
                            <p:stCondLst>
                              <p:cond delay="4100"/>
                            </p:stCondLst>
                            <p:childTnLst>
                              <p:par>
                                <p:cTn id="153" presetID="21" presetClass="entr" presetSubtype="2" fill="hold" grpId="0" nodeType="afterEffect">
                                  <p:stCondLst>
                                    <p:cond delay="0"/>
                                  </p:stCondLst>
                                  <p:childTnLst>
                                    <p:set>
                                      <p:cBhvr>
                                        <p:cTn id="154" dur="1" fill="hold">
                                          <p:stCondLst>
                                            <p:cond delay="0"/>
                                          </p:stCondLst>
                                        </p:cTn>
                                        <p:tgtEl>
                                          <p:spTgt spid="13"/>
                                        </p:tgtEl>
                                        <p:attrNameLst>
                                          <p:attrName>style.visibility</p:attrName>
                                        </p:attrNameLst>
                                      </p:cBhvr>
                                      <p:to>
                                        <p:strVal val="visible"/>
                                      </p:to>
                                    </p:set>
                                    <p:animEffect transition="in" filter="wheel(2)">
                                      <p:cBhvr>
                                        <p:cTn id="155" dur="500"/>
                                        <p:tgtEl>
                                          <p:spTgt spid="13"/>
                                        </p:tgtEl>
                                      </p:cBhvr>
                                    </p:animEffect>
                                  </p:childTnLst>
                                  <p:subTnLst>
                                    <p:audio>
                                      <p:cMediaNode>
                                        <p:cTn display="0" masterRel="sameClick">
                                          <p:stCondLst>
                                            <p:cond evt="begin" delay="0">
                                              <p:tn val="153"/>
                                            </p:cond>
                                          </p:stCondLst>
                                          <p:endCondLst>
                                            <p:cond evt="onStopAudio" delay="0">
                                              <p:tgtEl>
                                                <p:sldTgt/>
                                              </p:tgtEl>
                                            </p:cond>
                                          </p:endCondLst>
                                        </p:cTn>
                                        <p:tgtEl>
                                          <p:sndTgt r:embed="rId2" name="arrow.wav"/>
                                        </p:tgtEl>
                                      </p:cMediaNode>
                                    </p:audio>
                                  </p:subTnLst>
                                </p:cTn>
                              </p:par>
                            </p:childTnLst>
                          </p:cTn>
                        </p:par>
                      </p:childTnLst>
                    </p:cTn>
                  </p:par>
                  <p:par>
                    <p:cTn id="156" fill="hold">
                      <p:stCondLst>
                        <p:cond delay="indefinite"/>
                      </p:stCondLst>
                      <p:childTnLst>
                        <p:par>
                          <p:cTn id="157" fill="hold">
                            <p:stCondLst>
                              <p:cond delay="0"/>
                            </p:stCondLst>
                            <p:childTnLst>
                              <p:par>
                                <p:cTn id="158" presetID="22" presetClass="entr" presetSubtype="4" fill="hold" grpId="0" nodeType="click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wipe(down)">
                                      <p:cBhvr>
                                        <p:cTn id="160" dur="500"/>
                                        <p:tgtEl>
                                          <p:spTgt spid="23"/>
                                        </p:tgtEl>
                                      </p:cBhvr>
                                    </p:animEffect>
                                  </p:childTnLst>
                                  <p:subTnLst>
                                    <p:audio>
                                      <p:cMediaNode>
                                        <p:cTn display="0" masterRel="sameClick">
                                          <p:stCondLst>
                                            <p:cond evt="begin" delay="0">
                                              <p:tn val="158"/>
                                            </p:cond>
                                          </p:stCondLst>
                                          <p:endCondLst>
                                            <p:cond evt="onStopAudio" delay="0">
                                              <p:tgtEl>
                                                <p:sldTgt/>
                                              </p:tgtEl>
                                            </p:cond>
                                          </p:endCondLst>
                                        </p:cTn>
                                        <p:tgtEl>
                                          <p:sndTgt r:embed="rId2" name="arrow.wav"/>
                                        </p:tgtEl>
                                      </p:cMediaNode>
                                    </p:audio>
                                  </p:sub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fade">
                                      <p:cBhvr>
                                        <p:cTn id="165" dur="500"/>
                                        <p:tgtEl>
                                          <p:spTgt spid="4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8"/>
                                        </p:tgtEl>
                                        <p:attrNameLst>
                                          <p:attrName>style.visibility</p:attrName>
                                        </p:attrNameLst>
                                      </p:cBhvr>
                                      <p:to>
                                        <p:strVal val="visible"/>
                                      </p:to>
                                    </p:set>
                                    <p:animEffect transition="in" filter="fade">
                                      <p:cBhvr>
                                        <p:cTn id="16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 grpId="0" animBg="1"/>
      <p:bldP spid="6" grpId="0" animBg="1"/>
      <p:bldP spid="7" grpId="0" animBg="1"/>
      <p:bldP spid="8" grpId="0" animBg="1"/>
      <p:bldP spid="9" grpId="0" animBg="1"/>
      <p:bldP spid="10" grpId="0" animBg="1"/>
      <p:bldP spid="14" grpId="0" animBg="1"/>
      <p:bldP spid="15" grpId="0" animBg="1"/>
      <p:bldP spid="16" grpId="0" animBg="1"/>
      <p:bldP spid="18" grpId="0" animBg="1"/>
      <p:bldP spid="21" grpId="0" animBg="1"/>
      <p:bldP spid="22" grpId="0" animBg="1"/>
      <p:bldP spid="24" grpId="0" animBg="1"/>
      <p:bldP spid="25" grpId="0" animBg="1"/>
      <p:bldP spid="26" grpId="0" animBg="1"/>
      <p:bldP spid="27" grpId="0" animBg="1"/>
      <p:bldP spid="28" grpId="0" animBg="1"/>
      <p:bldP spid="32" grpId="0" animBg="1"/>
      <p:bldP spid="33" grpId="0" animBg="1"/>
      <p:bldP spid="34" grpId="0" animBg="1"/>
      <p:bldP spid="36" grpId="0" animBg="1"/>
      <p:bldP spid="30" grpId="0" animBg="1"/>
      <p:bldP spid="2" grpId="0" animBg="1"/>
      <p:bldP spid="3" grpId="0" animBg="1"/>
      <p:bldP spid="38" grpId="0" animBg="1"/>
      <p:bldP spid="39" grpId="0" animBg="1"/>
      <p:bldP spid="41" grpId="0" animBg="1"/>
      <p:bldP spid="42" grpId="0" animBg="1"/>
      <p:bldP spid="44" grpId="0" animBg="1"/>
      <p:bldP spid="45" grpId="0" animBg="1"/>
      <p:bldP spid="46" grpId="0" animBg="1"/>
      <p:bldP spid="47" grpId="0" animBg="1"/>
      <p:bldP spid="50" grpId="0" animBg="1"/>
      <p:bldP spid="51" grpId="0" animBg="1"/>
      <p:bldP spid="54" grpId="0" animBg="1"/>
      <p:bldP spid="58" grpId="0" animBg="1"/>
      <p:bldP spid="11" grpId="0" animBg="1"/>
      <p:bldP spid="13" grpId="0" animBg="1"/>
      <p:bldP spid="23" grpId="0"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112141" y="-173107"/>
            <a:ext cx="12443841" cy="7183507"/>
          </a:xfrm>
          <a:prstGeom prst="hexagon">
            <a:avLst>
              <a:gd name="adj" fmla="val 0"/>
              <a:gd name="vf" fmla="val 115470"/>
            </a:avLst>
          </a:prstGeom>
          <a:gradFill flip="none" rotWithShape="1">
            <a:gsLst>
              <a:gs pos="0">
                <a:srgbClr val="0FB0CB"/>
              </a:gs>
              <a:gs pos="46000">
                <a:srgbClr val="0D98AF"/>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374478" y="580438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327540" y="631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346562" y="528727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411672" y="482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884576" y="483020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299563" y="5799951"/>
            <a:ext cx="928726" cy="778556"/>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387066" y="6389872"/>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2096280" y="4454033"/>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754055" y="-4559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483663" y="-128161"/>
            <a:ext cx="612617" cy="53128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4447" y="-85593"/>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763582" y="252567"/>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668161" y="24735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3497299" y="61679"/>
            <a:ext cx="8646533" cy="1077218"/>
          </a:xfrm>
          <a:prstGeom prst="rect">
            <a:avLst/>
          </a:prstGeom>
          <a:noFill/>
          <a:effectLst>
            <a:glow rad="101600">
              <a:schemeClr val="accent4">
                <a:satMod val="175000"/>
                <a:alpha val="40000"/>
              </a:schemeClr>
            </a:glow>
          </a:effectLst>
        </p:spPr>
        <p:txBody>
          <a:bodyPr wrap="square" rtlCol="0">
            <a:spAutoFit/>
          </a:bodyPr>
          <a:lstStyle/>
          <a:p>
            <a:pPr algn="r"/>
            <a:r>
              <a:rPr lang="es-CO" sz="32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DESCRIPCIÓN DEL PROCESO DE IMPLEMENTACIÓN</a:t>
            </a:r>
          </a:p>
        </p:txBody>
      </p:sp>
      <p:sp>
        <p:nvSpPr>
          <p:cNvPr id="52" name="CuadroTexto 51">
            <a:extLst>
              <a:ext uri="{FF2B5EF4-FFF2-40B4-BE49-F238E27FC236}">
                <a16:creationId xmlns:a16="http://schemas.microsoft.com/office/drawing/2014/main" id="{B7BD7034-35F4-4C50-A8C6-91B7699C5C22}"/>
              </a:ext>
            </a:extLst>
          </p:cNvPr>
          <p:cNvSpPr txBox="1"/>
          <p:nvPr/>
        </p:nvSpPr>
        <p:spPr>
          <a:xfrm>
            <a:off x="1124549" y="894826"/>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3" name="CuadroTexto 52">
            <a:extLst>
              <a:ext uri="{FF2B5EF4-FFF2-40B4-BE49-F238E27FC236}">
                <a16:creationId xmlns:a16="http://schemas.microsoft.com/office/drawing/2014/main" id="{BC9CFAE7-4C5D-40A8-9D83-E9FF9B325FFB}"/>
              </a:ext>
            </a:extLst>
          </p:cNvPr>
          <p:cNvSpPr txBox="1"/>
          <p:nvPr/>
        </p:nvSpPr>
        <p:spPr>
          <a:xfrm>
            <a:off x="7025523" y="5477716"/>
            <a:ext cx="435241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5" name="CuadroTexto 54">
            <a:extLst>
              <a:ext uri="{FF2B5EF4-FFF2-40B4-BE49-F238E27FC236}">
                <a16:creationId xmlns:a16="http://schemas.microsoft.com/office/drawing/2014/main" id="{1AE9C5F8-C4D4-4BB8-8F58-938128231F7B}"/>
              </a:ext>
            </a:extLst>
          </p:cNvPr>
          <p:cNvSpPr txBox="1"/>
          <p:nvPr/>
        </p:nvSpPr>
        <p:spPr>
          <a:xfrm>
            <a:off x="1462253" y="2175319"/>
            <a:ext cx="9267493" cy="2569934"/>
          </a:xfrm>
          <a:prstGeom prst="rect">
            <a:avLst/>
          </a:prstGeom>
          <a:noFill/>
        </p:spPr>
        <p:txBody>
          <a:bodyPr wrap="square" rtlCol="0">
            <a:spAutoFit/>
          </a:bodyPr>
          <a:lstStyle/>
          <a:p>
            <a:pPr algn="just"/>
            <a:r>
              <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Se implementan algoritmos de machine learning para obtener la mejor clasificación de géneros musicales. </a:t>
            </a:r>
          </a:p>
          <a:p>
            <a:pPr algn="just"/>
            <a:endPar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endParaRPr>
          </a:p>
          <a:p>
            <a:pPr algn="just"/>
            <a:r>
              <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Inicialmente, se hace un </a:t>
            </a:r>
            <a:r>
              <a:rPr lang="es-CO" sz="23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grid</a:t>
            </a:r>
            <a:r>
              <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a:t>
            </a:r>
            <a:r>
              <a:rPr lang="es-CO" sz="23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search</a:t>
            </a:r>
            <a:r>
              <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sobre los parámetros de cada uno de los algoritmos en cuestión y se escoge el algoritmo que maximice la función objetivo, en este caso se obtienen mejores resultados con la regresión logística, que mejora significativamente el F1 Score ponderado. </a:t>
            </a:r>
          </a:p>
        </p:txBody>
      </p:sp>
      <p:sp>
        <p:nvSpPr>
          <p:cNvPr id="48" name="CuadroTexto 47">
            <a:extLst>
              <a:ext uri="{FF2B5EF4-FFF2-40B4-BE49-F238E27FC236}">
                <a16:creationId xmlns:a16="http://schemas.microsoft.com/office/drawing/2014/main" id="{57EA9928-B4CA-46E9-9D55-69E10E3F261D}"/>
              </a:ext>
            </a:extLst>
          </p:cNvPr>
          <p:cNvSpPr txBox="1"/>
          <p:nvPr/>
        </p:nvSpPr>
        <p:spPr>
          <a:xfrm>
            <a:off x="-70030" y="-97180"/>
            <a:ext cx="880271" cy="643353"/>
          </a:xfrm>
          <a:prstGeom prst="rect">
            <a:avLst/>
          </a:prstGeom>
          <a:noFill/>
          <a:effectLst>
            <a:glow rad="101600">
              <a:schemeClr val="accent4">
                <a:satMod val="175000"/>
                <a:alpha val="40000"/>
              </a:schemeClr>
            </a:glow>
          </a:effectLst>
        </p:spPr>
        <p:txBody>
          <a:bodyPr wrap="square" rtlCol="0">
            <a:spAutoFit/>
          </a:bodyPr>
          <a:lstStyle/>
          <a:p>
            <a:pPr algn="ctr"/>
            <a:r>
              <a:rPr lang="es-CO" sz="3600">
                <a:solidFill>
                  <a:schemeClr val="tx1">
                    <a:lumMod val="85000"/>
                    <a:lumOff val="15000"/>
                  </a:schemeClr>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1</a:t>
            </a:r>
          </a:p>
        </p:txBody>
      </p:sp>
    </p:spTree>
    <p:extLst>
      <p:ext uri="{BB962C8B-B14F-4D97-AF65-F5344CB8AC3E}">
        <p14:creationId xmlns:p14="http://schemas.microsoft.com/office/powerpoint/2010/main" val="4116346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dissolve">
                                      <p:cBhvr>
                                        <p:cTn id="1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5"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112141" y="-244227"/>
            <a:ext cx="12443841" cy="7183507"/>
          </a:xfrm>
          <a:prstGeom prst="hexagon">
            <a:avLst>
              <a:gd name="adj" fmla="val 0"/>
              <a:gd name="vf" fmla="val 115470"/>
            </a:avLst>
          </a:prstGeom>
          <a:gradFill flip="none" rotWithShape="1">
            <a:gsLst>
              <a:gs pos="0">
                <a:srgbClr val="0FB0CB"/>
              </a:gs>
              <a:gs pos="46000">
                <a:srgbClr val="0D98AF"/>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374478" y="580438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327540" y="631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346562" y="528727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411672" y="482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3123718" y="523958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299563" y="5799951"/>
            <a:ext cx="928726" cy="778556"/>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387066" y="6389872"/>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2329915" y="491882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754055" y="-4559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483663" y="-128161"/>
            <a:ext cx="612617" cy="53128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4447" y="-85593"/>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763582" y="252567"/>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668161" y="24735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3497299" y="61679"/>
            <a:ext cx="8646533" cy="1077218"/>
          </a:xfrm>
          <a:prstGeom prst="rect">
            <a:avLst/>
          </a:prstGeom>
          <a:noFill/>
          <a:effectLst>
            <a:glow rad="101600">
              <a:schemeClr val="accent4">
                <a:satMod val="175000"/>
                <a:alpha val="40000"/>
              </a:schemeClr>
            </a:glow>
          </a:effectLst>
        </p:spPr>
        <p:txBody>
          <a:bodyPr wrap="square" rtlCol="0">
            <a:spAutoFit/>
          </a:bodyPr>
          <a:lstStyle/>
          <a:p>
            <a:pPr algn="r"/>
            <a:r>
              <a:rPr lang="es-CO" sz="32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DESCRIPCIÓN DEL PROCESO DE IMPLEMENTACIÓN</a:t>
            </a:r>
          </a:p>
        </p:txBody>
      </p:sp>
      <p:sp>
        <p:nvSpPr>
          <p:cNvPr id="55" name="CuadroTexto 54">
            <a:extLst>
              <a:ext uri="{FF2B5EF4-FFF2-40B4-BE49-F238E27FC236}">
                <a16:creationId xmlns:a16="http://schemas.microsoft.com/office/drawing/2014/main" id="{1AE9C5F8-C4D4-4BB8-8F58-938128231F7B}"/>
              </a:ext>
            </a:extLst>
          </p:cNvPr>
          <p:cNvSpPr txBox="1"/>
          <p:nvPr/>
        </p:nvSpPr>
        <p:spPr>
          <a:xfrm>
            <a:off x="1462253" y="2469959"/>
            <a:ext cx="9267493" cy="1938992"/>
          </a:xfrm>
          <a:prstGeom prst="rect">
            <a:avLst/>
          </a:prstGeom>
          <a:noFill/>
        </p:spPr>
        <p:txBody>
          <a:bodyPr wrap="square" rtlCol="0">
            <a:spAutoFit/>
          </a:bodyPr>
          <a:lstStyle/>
          <a:p>
            <a:pPr algn="just"/>
            <a:r>
              <a:rPr lang="es-CO" sz="2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También, se hizo un </a:t>
            </a:r>
            <a:r>
              <a:rPr lang="es-CO" sz="24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grid</a:t>
            </a:r>
            <a:r>
              <a:rPr lang="es-CO" sz="2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a:t>
            </a:r>
            <a:r>
              <a:rPr lang="es-CO" sz="24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search</a:t>
            </a:r>
            <a:r>
              <a:rPr lang="es-CO" sz="2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con métodos de muestreo, es decir, el </a:t>
            </a:r>
            <a:r>
              <a:rPr lang="es-CO" sz="24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over</a:t>
            </a:r>
            <a:r>
              <a:rPr lang="es-CO" sz="2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sampling y </a:t>
            </a:r>
            <a:r>
              <a:rPr lang="es-CO" sz="24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under</a:t>
            </a:r>
            <a:r>
              <a:rPr lang="es-CO" sz="2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sampling, además de agregar variables de texto, más específicamente usando los títulos de las canciones y probar con el </a:t>
            </a:r>
            <a:r>
              <a:rPr lang="es-CO" sz="24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grid</a:t>
            </a:r>
            <a:r>
              <a:rPr lang="es-CO" sz="2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a:t>
            </a:r>
            <a:r>
              <a:rPr lang="es-CO" sz="24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search</a:t>
            </a:r>
            <a:r>
              <a:rPr lang="es-CO" sz="2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para ver si esta inclusión realmente tiene gran valor en la clasificación de los géneros.</a:t>
            </a:r>
          </a:p>
        </p:txBody>
      </p:sp>
      <p:sp>
        <p:nvSpPr>
          <p:cNvPr id="48" name="CuadroTexto 47">
            <a:extLst>
              <a:ext uri="{FF2B5EF4-FFF2-40B4-BE49-F238E27FC236}">
                <a16:creationId xmlns:a16="http://schemas.microsoft.com/office/drawing/2014/main" id="{B976E5A1-40B1-45DB-BF2E-B65A74CCD7B2}"/>
              </a:ext>
            </a:extLst>
          </p:cNvPr>
          <p:cNvSpPr txBox="1"/>
          <p:nvPr/>
        </p:nvSpPr>
        <p:spPr>
          <a:xfrm>
            <a:off x="1124549" y="894826"/>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6A86611E-7A3D-41EF-810F-7CD80E9FF8C1}"/>
              </a:ext>
            </a:extLst>
          </p:cNvPr>
          <p:cNvSpPr txBox="1"/>
          <p:nvPr/>
        </p:nvSpPr>
        <p:spPr>
          <a:xfrm>
            <a:off x="7025523" y="5477716"/>
            <a:ext cx="435241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C3094421-08C9-4708-B9CE-D52EBC3D90F1}"/>
              </a:ext>
            </a:extLst>
          </p:cNvPr>
          <p:cNvSpPr txBox="1"/>
          <p:nvPr/>
        </p:nvSpPr>
        <p:spPr>
          <a:xfrm>
            <a:off x="-44152" y="-97180"/>
            <a:ext cx="880271" cy="643353"/>
          </a:xfrm>
          <a:prstGeom prst="rect">
            <a:avLst/>
          </a:prstGeom>
          <a:noFill/>
          <a:effectLst>
            <a:glow rad="101600">
              <a:schemeClr val="accent4">
                <a:satMod val="175000"/>
                <a:alpha val="40000"/>
              </a:schemeClr>
            </a:glow>
          </a:effectLst>
        </p:spPr>
        <p:txBody>
          <a:bodyPr wrap="square" rtlCol="0">
            <a:spAutoFit/>
          </a:bodyPr>
          <a:lstStyle/>
          <a:p>
            <a:pPr algn="ctr"/>
            <a:r>
              <a:rPr lang="es-CO" sz="3600">
                <a:solidFill>
                  <a:schemeClr val="tx1">
                    <a:lumMod val="85000"/>
                    <a:lumOff val="15000"/>
                  </a:schemeClr>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2</a:t>
            </a:r>
          </a:p>
        </p:txBody>
      </p:sp>
    </p:spTree>
    <p:extLst>
      <p:ext uri="{BB962C8B-B14F-4D97-AF65-F5344CB8AC3E}">
        <p14:creationId xmlns:p14="http://schemas.microsoft.com/office/powerpoint/2010/main" val="2471998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dissolve">
                                      <p:cBhvr>
                                        <p:cTn id="1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5"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112141" y="-173107"/>
            <a:ext cx="12443841" cy="7183507"/>
          </a:xfrm>
          <a:prstGeom prst="hexagon">
            <a:avLst>
              <a:gd name="adj" fmla="val 0"/>
              <a:gd name="vf" fmla="val 115470"/>
            </a:avLst>
          </a:prstGeom>
          <a:gradFill flip="none" rotWithShape="1">
            <a:gsLst>
              <a:gs pos="0">
                <a:srgbClr val="0FB0CB"/>
              </a:gs>
              <a:gs pos="46000">
                <a:srgbClr val="0D98AF"/>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374478" y="580438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327540" y="631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346562" y="528727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411672" y="482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884576" y="483020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299563" y="5799951"/>
            <a:ext cx="928726" cy="778556"/>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387066" y="6389872"/>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2096280" y="4454033"/>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754055" y="-4559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483663" y="-128161"/>
            <a:ext cx="612617" cy="53128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4447" y="-85593"/>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763582" y="252567"/>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668161" y="24735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3497299" y="61679"/>
            <a:ext cx="8646533" cy="1077218"/>
          </a:xfrm>
          <a:prstGeom prst="rect">
            <a:avLst/>
          </a:prstGeom>
          <a:noFill/>
          <a:effectLst>
            <a:glow rad="101600">
              <a:schemeClr val="accent4">
                <a:satMod val="175000"/>
                <a:alpha val="40000"/>
              </a:schemeClr>
            </a:glow>
          </a:effectLst>
        </p:spPr>
        <p:txBody>
          <a:bodyPr wrap="square" rtlCol="0">
            <a:spAutoFit/>
          </a:bodyPr>
          <a:lstStyle/>
          <a:p>
            <a:pPr algn="r"/>
            <a:r>
              <a:rPr lang="es-CO" sz="32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DESCRIPCIÓN DEL PROCESO DE IMPLEMENTACIÓN</a:t>
            </a:r>
          </a:p>
        </p:txBody>
      </p:sp>
      <p:sp>
        <p:nvSpPr>
          <p:cNvPr id="52" name="CuadroTexto 51">
            <a:extLst>
              <a:ext uri="{FF2B5EF4-FFF2-40B4-BE49-F238E27FC236}">
                <a16:creationId xmlns:a16="http://schemas.microsoft.com/office/drawing/2014/main" id="{B7BD7034-35F4-4C50-A8C6-91B7699C5C22}"/>
              </a:ext>
            </a:extLst>
          </p:cNvPr>
          <p:cNvSpPr txBox="1"/>
          <p:nvPr/>
        </p:nvSpPr>
        <p:spPr>
          <a:xfrm>
            <a:off x="1124549" y="894826"/>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3" name="CuadroTexto 52">
            <a:extLst>
              <a:ext uri="{FF2B5EF4-FFF2-40B4-BE49-F238E27FC236}">
                <a16:creationId xmlns:a16="http://schemas.microsoft.com/office/drawing/2014/main" id="{BC9CFAE7-4C5D-40A8-9D83-E9FF9B325FFB}"/>
              </a:ext>
            </a:extLst>
          </p:cNvPr>
          <p:cNvSpPr txBox="1"/>
          <p:nvPr/>
        </p:nvSpPr>
        <p:spPr>
          <a:xfrm>
            <a:off x="7025523" y="5477716"/>
            <a:ext cx="435241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5" name="CuadroTexto 54">
            <a:extLst>
              <a:ext uri="{FF2B5EF4-FFF2-40B4-BE49-F238E27FC236}">
                <a16:creationId xmlns:a16="http://schemas.microsoft.com/office/drawing/2014/main" id="{1AE9C5F8-C4D4-4BB8-8F58-938128231F7B}"/>
              </a:ext>
            </a:extLst>
          </p:cNvPr>
          <p:cNvSpPr txBox="1"/>
          <p:nvPr/>
        </p:nvSpPr>
        <p:spPr>
          <a:xfrm>
            <a:off x="1454341" y="2678512"/>
            <a:ext cx="9267493" cy="1508105"/>
          </a:xfrm>
          <a:prstGeom prst="rect">
            <a:avLst/>
          </a:prstGeom>
          <a:noFill/>
        </p:spPr>
        <p:txBody>
          <a:bodyPr wrap="square" rtlCol="0">
            <a:spAutoFit/>
          </a:bodyPr>
          <a:lstStyle/>
          <a:p>
            <a:pPr algn="just"/>
            <a:r>
              <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La validación experimental como se ha manejado  consistió en ir cambiando los parámetros de los algoritmos de machine learning, se incluirán las variables de texto en el nombre de la canción como variable de insumo para la búsqueda de grilla. </a:t>
            </a:r>
          </a:p>
        </p:txBody>
      </p:sp>
      <p:sp>
        <p:nvSpPr>
          <p:cNvPr id="48" name="CuadroTexto 47">
            <a:extLst>
              <a:ext uri="{FF2B5EF4-FFF2-40B4-BE49-F238E27FC236}">
                <a16:creationId xmlns:a16="http://schemas.microsoft.com/office/drawing/2014/main" id="{1C8690F7-3776-40E6-B1BA-11E9A70023F9}"/>
              </a:ext>
            </a:extLst>
          </p:cNvPr>
          <p:cNvSpPr txBox="1"/>
          <p:nvPr/>
        </p:nvSpPr>
        <p:spPr>
          <a:xfrm>
            <a:off x="-52778" y="-88554"/>
            <a:ext cx="880271" cy="643353"/>
          </a:xfrm>
          <a:prstGeom prst="rect">
            <a:avLst/>
          </a:prstGeom>
          <a:noFill/>
          <a:effectLst>
            <a:glow rad="101600">
              <a:schemeClr val="accent4">
                <a:satMod val="175000"/>
                <a:alpha val="40000"/>
              </a:schemeClr>
            </a:glow>
          </a:effectLst>
        </p:spPr>
        <p:txBody>
          <a:bodyPr wrap="square" rtlCol="0">
            <a:spAutoFit/>
          </a:bodyPr>
          <a:lstStyle/>
          <a:p>
            <a:pPr algn="ctr"/>
            <a:r>
              <a:rPr lang="es-CO" sz="3600">
                <a:solidFill>
                  <a:schemeClr val="tx1">
                    <a:lumMod val="85000"/>
                    <a:lumOff val="15000"/>
                  </a:schemeClr>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3</a:t>
            </a:r>
          </a:p>
        </p:txBody>
      </p:sp>
    </p:spTree>
    <p:extLst>
      <p:ext uri="{BB962C8B-B14F-4D97-AF65-F5344CB8AC3E}">
        <p14:creationId xmlns:p14="http://schemas.microsoft.com/office/powerpoint/2010/main" val="2780496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dissolve">
                                      <p:cBhvr>
                                        <p:cTn id="1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5"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112141" y="-244227"/>
            <a:ext cx="12443841" cy="7183507"/>
          </a:xfrm>
          <a:prstGeom prst="hexagon">
            <a:avLst>
              <a:gd name="adj" fmla="val 0"/>
              <a:gd name="vf" fmla="val 115470"/>
            </a:avLst>
          </a:prstGeom>
          <a:gradFill flip="none" rotWithShape="1">
            <a:gsLst>
              <a:gs pos="0">
                <a:srgbClr val="0FB0CB"/>
              </a:gs>
              <a:gs pos="46000">
                <a:srgbClr val="0D98AF"/>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374478" y="580438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327540" y="631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346562" y="528727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411672" y="482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3123718" y="523958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299563" y="5799951"/>
            <a:ext cx="928726" cy="778556"/>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387066" y="6389872"/>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2329915" y="491882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754055" y="-4559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483663" y="-128161"/>
            <a:ext cx="612617" cy="53128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4447" y="-85593"/>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763582" y="252567"/>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668161" y="24735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3497299" y="61679"/>
            <a:ext cx="8646533" cy="1077218"/>
          </a:xfrm>
          <a:prstGeom prst="rect">
            <a:avLst/>
          </a:prstGeom>
          <a:noFill/>
          <a:effectLst>
            <a:glow rad="101600">
              <a:schemeClr val="accent4">
                <a:satMod val="175000"/>
                <a:alpha val="40000"/>
              </a:schemeClr>
            </a:glow>
          </a:effectLst>
        </p:spPr>
        <p:txBody>
          <a:bodyPr wrap="square" rtlCol="0">
            <a:spAutoFit/>
          </a:bodyPr>
          <a:lstStyle/>
          <a:p>
            <a:pPr algn="r"/>
            <a:r>
              <a:rPr lang="es-CO" sz="32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DESCRIPCIÓN DEL PROCESO DE IMPLEMENTACIÓN</a:t>
            </a:r>
          </a:p>
        </p:txBody>
      </p:sp>
      <p:sp>
        <p:nvSpPr>
          <p:cNvPr id="55" name="CuadroTexto 54">
            <a:extLst>
              <a:ext uri="{FF2B5EF4-FFF2-40B4-BE49-F238E27FC236}">
                <a16:creationId xmlns:a16="http://schemas.microsoft.com/office/drawing/2014/main" id="{1AE9C5F8-C4D4-4BB8-8F58-938128231F7B}"/>
              </a:ext>
            </a:extLst>
          </p:cNvPr>
          <p:cNvSpPr txBox="1"/>
          <p:nvPr/>
        </p:nvSpPr>
        <p:spPr>
          <a:xfrm>
            <a:off x="1476032" y="2459504"/>
            <a:ext cx="9267493" cy="1938992"/>
          </a:xfrm>
          <a:prstGeom prst="rect">
            <a:avLst/>
          </a:prstGeom>
          <a:noFill/>
        </p:spPr>
        <p:txBody>
          <a:bodyPr wrap="square" rtlCol="0">
            <a:spAutoFit/>
          </a:bodyPr>
          <a:lstStyle/>
          <a:p>
            <a:pPr algn="just"/>
            <a:r>
              <a:rPr lang="es-CO" sz="2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Para cada experimento se realizó una búsqueda de grilla para encontrar los mejores híper parámetros para cada algoritmo de la búsqueda de grilla, así mismo se tomará como parámetro en la búsqueda de grilla diferentes métodos de sampling para comprobar cuál es el mejor método de reducción en este problema. </a:t>
            </a:r>
          </a:p>
        </p:txBody>
      </p:sp>
      <p:sp>
        <p:nvSpPr>
          <p:cNvPr id="48" name="CuadroTexto 47">
            <a:extLst>
              <a:ext uri="{FF2B5EF4-FFF2-40B4-BE49-F238E27FC236}">
                <a16:creationId xmlns:a16="http://schemas.microsoft.com/office/drawing/2014/main" id="{B976E5A1-40B1-45DB-BF2E-B65A74CCD7B2}"/>
              </a:ext>
            </a:extLst>
          </p:cNvPr>
          <p:cNvSpPr txBox="1"/>
          <p:nvPr/>
        </p:nvSpPr>
        <p:spPr>
          <a:xfrm>
            <a:off x="1124549" y="894826"/>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6A86611E-7A3D-41EF-810F-7CD80E9FF8C1}"/>
              </a:ext>
            </a:extLst>
          </p:cNvPr>
          <p:cNvSpPr txBox="1"/>
          <p:nvPr/>
        </p:nvSpPr>
        <p:spPr>
          <a:xfrm>
            <a:off x="7025523" y="5477716"/>
            <a:ext cx="435241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C3094421-08C9-4708-B9CE-D52EBC3D90F1}"/>
              </a:ext>
            </a:extLst>
          </p:cNvPr>
          <p:cNvSpPr txBox="1"/>
          <p:nvPr/>
        </p:nvSpPr>
        <p:spPr>
          <a:xfrm>
            <a:off x="-44152" y="-97180"/>
            <a:ext cx="880271" cy="643353"/>
          </a:xfrm>
          <a:prstGeom prst="rect">
            <a:avLst/>
          </a:prstGeom>
          <a:noFill/>
          <a:effectLst>
            <a:glow rad="101600">
              <a:schemeClr val="accent4">
                <a:satMod val="175000"/>
                <a:alpha val="40000"/>
              </a:schemeClr>
            </a:glow>
          </a:effectLst>
        </p:spPr>
        <p:txBody>
          <a:bodyPr wrap="square" rtlCol="0">
            <a:spAutoFit/>
          </a:bodyPr>
          <a:lstStyle/>
          <a:p>
            <a:pPr algn="ctr"/>
            <a:r>
              <a:rPr lang="es-CO" sz="3600">
                <a:solidFill>
                  <a:schemeClr val="tx1">
                    <a:lumMod val="85000"/>
                    <a:lumOff val="15000"/>
                  </a:schemeClr>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4</a:t>
            </a:r>
          </a:p>
        </p:txBody>
      </p:sp>
    </p:spTree>
    <p:extLst>
      <p:ext uri="{BB962C8B-B14F-4D97-AF65-F5344CB8AC3E}">
        <p14:creationId xmlns:p14="http://schemas.microsoft.com/office/powerpoint/2010/main" val="1588715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dissolve">
                                      <p:cBhvr>
                                        <p:cTn id="1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5"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112141" y="-173107"/>
            <a:ext cx="12443841" cy="7183507"/>
          </a:xfrm>
          <a:prstGeom prst="hexagon">
            <a:avLst>
              <a:gd name="adj" fmla="val 0"/>
              <a:gd name="vf" fmla="val 115470"/>
            </a:avLst>
          </a:prstGeom>
          <a:gradFill flip="none" rotWithShape="1">
            <a:gsLst>
              <a:gs pos="0">
                <a:srgbClr val="0FB0CB"/>
              </a:gs>
              <a:gs pos="46000">
                <a:srgbClr val="0D98AF"/>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374478" y="580438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327540" y="631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346562" y="528727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411672" y="482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884576" y="483020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299563" y="5799951"/>
            <a:ext cx="928726" cy="778556"/>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387066" y="6389872"/>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2096280" y="4454033"/>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754055" y="-4559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483663" y="-128161"/>
            <a:ext cx="612617" cy="53128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4447" y="-85593"/>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763582" y="252567"/>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668161" y="24735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3497299" y="61679"/>
            <a:ext cx="8646533" cy="1077218"/>
          </a:xfrm>
          <a:prstGeom prst="rect">
            <a:avLst/>
          </a:prstGeom>
          <a:noFill/>
          <a:effectLst>
            <a:glow rad="101600">
              <a:schemeClr val="accent4">
                <a:satMod val="175000"/>
                <a:alpha val="40000"/>
              </a:schemeClr>
            </a:glow>
          </a:effectLst>
        </p:spPr>
        <p:txBody>
          <a:bodyPr wrap="square" rtlCol="0">
            <a:spAutoFit/>
          </a:bodyPr>
          <a:lstStyle/>
          <a:p>
            <a:pPr algn="r"/>
            <a:r>
              <a:rPr lang="es-CO" sz="32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DESCRIPCIÓN DEL PROCESO DE IMPLEMENTACIÓN</a:t>
            </a:r>
          </a:p>
        </p:txBody>
      </p:sp>
      <p:sp>
        <p:nvSpPr>
          <p:cNvPr id="52" name="CuadroTexto 51">
            <a:extLst>
              <a:ext uri="{FF2B5EF4-FFF2-40B4-BE49-F238E27FC236}">
                <a16:creationId xmlns:a16="http://schemas.microsoft.com/office/drawing/2014/main" id="{B7BD7034-35F4-4C50-A8C6-91B7699C5C22}"/>
              </a:ext>
            </a:extLst>
          </p:cNvPr>
          <p:cNvSpPr txBox="1"/>
          <p:nvPr/>
        </p:nvSpPr>
        <p:spPr>
          <a:xfrm>
            <a:off x="1124549" y="894826"/>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3" name="CuadroTexto 52">
            <a:extLst>
              <a:ext uri="{FF2B5EF4-FFF2-40B4-BE49-F238E27FC236}">
                <a16:creationId xmlns:a16="http://schemas.microsoft.com/office/drawing/2014/main" id="{BC9CFAE7-4C5D-40A8-9D83-E9FF9B325FFB}"/>
              </a:ext>
            </a:extLst>
          </p:cNvPr>
          <p:cNvSpPr txBox="1"/>
          <p:nvPr/>
        </p:nvSpPr>
        <p:spPr>
          <a:xfrm>
            <a:off x="7025523" y="5477716"/>
            <a:ext cx="435241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5" name="CuadroTexto 54">
            <a:extLst>
              <a:ext uri="{FF2B5EF4-FFF2-40B4-BE49-F238E27FC236}">
                <a16:creationId xmlns:a16="http://schemas.microsoft.com/office/drawing/2014/main" id="{1AE9C5F8-C4D4-4BB8-8F58-938128231F7B}"/>
              </a:ext>
            </a:extLst>
          </p:cNvPr>
          <p:cNvSpPr txBox="1"/>
          <p:nvPr/>
        </p:nvSpPr>
        <p:spPr>
          <a:xfrm>
            <a:off x="1462253" y="2283154"/>
            <a:ext cx="9267493" cy="2215991"/>
          </a:xfrm>
          <a:prstGeom prst="rect">
            <a:avLst/>
          </a:prstGeom>
          <a:noFill/>
        </p:spPr>
        <p:txBody>
          <a:bodyPr wrap="square" rtlCol="0">
            <a:spAutoFit/>
          </a:bodyPr>
          <a:lstStyle/>
          <a:p>
            <a:pPr algn="just"/>
            <a:r>
              <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Cada experimento de los mencionados en la tabla a continuación tenía el mismo campo de búsqueda por lo cual se evaluaban todos los escenarios.  </a:t>
            </a:r>
          </a:p>
          <a:p>
            <a:pPr algn="just"/>
            <a:endPar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endParaRPr>
          </a:p>
          <a:p>
            <a:pPr algn="just"/>
            <a:r>
              <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Al realizar la búsqueda de grilla, se encontró que el mejor modelo no necesitaba un </a:t>
            </a:r>
            <a:r>
              <a:rPr lang="es-CO" sz="23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over</a:t>
            </a:r>
            <a:r>
              <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o </a:t>
            </a:r>
            <a:r>
              <a:rPr lang="es-CO" sz="23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under</a:t>
            </a:r>
            <a:r>
              <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sampling, es decir con los datos actuales se pudo determinar las mejores clases para el modelo.</a:t>
            </a:r>
          </a:p>
        </p:txBody>
      </p:sp>
      <p:sp>
        <p:nvSpPr>
          <p:cNvPr id="48" name="CuadroTexto 47">
            <a:extLst>
              <a:ext uri="{FF2B5EF4-FFF2-40B4-BE49-F238E27FC236}">
                <a16:creationId xmlns:a16="http://schemas.microsoft.com/office/drawing/2014/main" id="{1C8690F7-3776-40E6-B1BA-11E9A70023F9}"/>
              </a:ext>
            </a:extLst>
          </p:cNvPr>
          <p:cNvSpPr txBox="1"/>
          <p:nvPr/>
        </p:nvSpPr>
        <p:spPr>
          <a:xfrm>
            <a:off x="-52778" y="-88554"/>
            <a:ext cx="880271" cy="643353"/>
          </a:xfrm>
          <a:prstGeom prst="rect">
            <a:avLst/>
          </a:prstGeom>
          <a:noFill/>
          <a:effectLst>
            <a:glow rad="101600">
              <a:schemeClr val="accent4">
                <a:satMod val="175000"/>
                <a:alpha val="40000"/>
              </a:schemeClr>
            </a:glow>
          </a:effectLst>
        </p:spPr>
        <p:txBody>
          <a:bodyPr wrap="square" rtlCol="0">
            <a:spAutoFit/>
          </a:bodyPr>
          <a:lstStyle/>
          <a:p>
            <a:pPr algn="ctr"/>
            <a:r>
              <a:rPr lang="es-CO" sz="3600">
                <a:solidFill>
                  <a:schemeClr val="tx1">
                    <a:lumMod val="85000"/>
                    <a:lumOff val="15000"/>
                  </a:schemeClr>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5</a:t>
            </a:r>
          </a:p>
        </p:txBody>
      </p:sp>
    </p:spTree>
    <p:extLst>
      <p:ext uri="{BB962C8B-B14F-4D97-AF65-F5344CB8AC3E}">
        <p14:creationId xmlns:p14="http://schemas.microsoft.com/office/powerpoint/2010/main" val="262615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dissolve">
                                      <p:cBhvr>
                                        <p:cTn id="1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5"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112141" y="-173107"/>
            <a:ext cx="12443841" cy="7183507"/>
          </a:xfrm>
          <a:prstGeom prst="hexagon">
            <a:avLst>
              <a:gd name="adj" fmla="val 0"/>
              <a:gd name="vf" fmla="val 115470"/>
            </a:avLst>
          </a:prstGeom>
          <a:gradFill flip="none" rotWithShape="1">
            <a:gsLst>
              <a:gs pos="0">
                <a:srgbClr val="0FB0CB"/>
              </a:gs>
              <a:gs pos="46000">
                <a:srgbClr val="0D98AF"/>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374478" y="580438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327540" y="631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346562" y="528727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411672" y="482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411672" y="382932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299563" y="5799951"/>
            <a:ext cx="928726" cy="778556"/>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387066" y="6389872"/>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35188" y="658670"/>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754055" y="-4559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483663" y="-128161"/>
            <a:ext cx="612617" cy="53128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4447" y="-85593"/>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763582" y="252567"/>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668161" y="24735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3497299" y="61679"/>
            <a:ext cx="8646533" cy="1077218"/>
          </a:xfrm>
          <a:prstGeom prst="rect">
            <a:avLst/>
          </a:prstGeom>
          <a:noFill/>
          <a:effectLst>
            <a:glow rad="101600">
              <a:schemeClr val="accent4">
                <a:satMod val="175000"/>
                <a:alpha val="40000"/>
              </a:schemeClr>
            </a:glow>
          </a:effectLst>
        </p:spPr>
        <p:txBody>
          <a:bodyPr wrap="square" rtlCol="0">
            <a:spAutoFit/>
          </a:bodyPr>
          <a:lstStyle/>
          <a:p>
            <a:pPr algn="r"/>
            <a:r>
              <a:rPr lang="es-CO" sz="32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DESCRIPCIÓN DEL PROCESO DE IMPLEMENTACIÓN</a:t>
            </a:r>
          </a:p>
        </p:txBody>
      </p:sp>
      <p:sp>
        <p:nvSpPr>
          <p:cNvPr id="52" name="CuadroTexto 51">
            <a:extLst>
              <a:ext uri="{FF2B5EF4-FFF2-40B4-BE49-F238E27FC236}">
                <a16:creationId xmlns:a16="http://schemas.microsoft.com/office/drawing/2014/main" id="{B7BD7034-35F4-4C50-A8C6-91B7699C5C22}"/>
              </a:ext>
            </a:extLst>
          </p:cNvPr>
          <p:cNvSpPr txBox="1"/>
          <p:nvPr/>
        </p:nvSpPr>
        <p:spPr>
          <a:xfrm>
            <a:off x="1124549" y="894826"/>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3" name="CuadroTexto 52">
            <a:extLst>
              <a:ext uri="{FF2B5EF4-FFF2-40B4-BE49-F238E27FC236}">
                <a16:creationId xmlns:a16="http://schemas.microsoft.com/office/drawing/2014/main" id="{BC9CFAE7-4C5D-40A8-9D83-E9FF9B325FFB}"/>
              </a:ext>
            </a:extLst>
          </p:cNvPr>
          <p:cNvSpPr txBox="1"/>
          <p:nvPr/>
        </p:nvSpPr>
        <p:spPr>
          <a:xfrm>
            <a:off x="7025523" y="5477716"/>
            <a:ext cx="435241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48" name="CuadroTexto 47">
            <a:extLst>
              <a:ext uri="{FF2B5EF4-FFF2-40B4-BE49-F238E27FC236}">
                <a16:creationId xmlns:a16="http://schemas.microsoft.com/office/drawing/2014/main" id="{1C8690F7-3776-40E6-B1BA-11E9A70023F9}"/>
              </a:ext>
            </a:extLst>
          </p:cNvPr>
          <p:cNvSpPr txBox="1"/>
          <p:nvPr/>
        </p:nvSpPr>
        <p:spPr>
          <a:xfrm>
            <a:off x="-52778" y="-88554"/>
            <a:ext cx="880271" cy="643353"/>
          </a:xfrm>
          <a:prstGeom prst="rect">
            <a:avLst/>
          </a:prstGeom>
          <a:noFill/>
          <a:effectLst>
            <a:glow rad="101600">
              <a:schemeClr val="accent4">
                <a:satMod val="175000"/>
                <a:alpha val="40000"/>
              </a:schemeClr>
            </a:glow>
          </a:effectLst>
        </p:spPr>
        <p:txBody>
          <a:bodyPr wrap="square" rtlCol="0">
            <a:spAutoFit/>
          </a:bodyPr>
          <a:lstStyle/>
          <a:p>
            <a:pPr algn="ctr"/>
            <a:r>
              <a:rPr lang="es-CO" sz="3600">
                <a:solidFill>
                  <a:schemeClr val="tx1">
                    <a:lumMod val="85000"/>
                    <a:lumOff val="15000"/>
                  </a:schemeClr>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6</a:t>
            </a:r>
          </a:p>
        </p:txBody>
      </p:sp>
      <p:graphicFrame>
        <p:nvGraphicFramePr>
          <p:cNvPr id="4" name="Tabla 3">
            <a:extLst>
              <a:ext uri="{FF2B5EF4-FFF2-40B4-BE49-F238E27FC236}">
                <a16:creationId xmlns:a16="http://schemas.microsoft.com/office/drawing/2014/main" id="{CD574A4F-1F4B-4528-AF5D-3DC57F92890F}"/>
              </a:ext>
            </a:extLst>
          </p:cNvPr>
          <p:cNvGraphicFramePr>
            <a:graphicFrameLocks noGrp="1"/>
          </p:cNvGraphicFramePr>
          <p:nvPr>
            <p:extLst>
              <p:ext uri="{D42A27DB-BD31-4B8C-83A1-F6EECF244321}">
                <p14:modId xmlns:p14="http://schemas.microsoft.com/office/powerpoint/2010/main" val="3995787071"/>
              </p:ext>
            </p:extLst>
          </p:nvPr>
        </p:nvGraphicFramePr>
        <p:xfrm>
          <a:off x="2644377" y="2115169"/>
          <a:ext cx="6930803" cy="2929245"/>
        </p:xfrm>
        <a:graphic>
          <a:graphicData uri="http://schemas.openxmlformats.org/drawingml/2006/table">
            <a:tbl>
              <a:tblPr firstRow="1" firstCol="1" bandRow="1">
                <a:tableStyleId>{073A0DAA-6AF3-43AB-8588-CEC1D06C72B9}</a:tableStyleId>
              </a:tblPr>
              <a:tblGrid>
                <a:gridCol w="1131580">
                  <a:extLst>
                    <a:ext uri="{9D8B030D-6E8A-4147-A177-3AD203B41FA5}">
                      <a16:colId xmlns:a16="http://schemas.microsoft.com/office/drawing/2014/main" val="3798114443"/>
                    </a:ext>
                  </a:extLst>
                </a:gridCol>
                <a:gridCol w="3717476">
                  <a:extLst>
                    <a:ext uri="{9D8B030D-6E8A-4147-A177-3AD203B41FA5}">
                      <a16:colId xmlns:a16="http://schemas.microsoft.com/office/drawing/2014/main" val="2595408103"/>
                    </a:ext>
                  </a:extLst>
                </a:gridCol>
                <a:gridCol w="2081747">
                  <a:extLst>
                    <a:ext uri="{9D8B030D-6E8A-4147-A177-3AD203B41FA5}">
                      <a16:colId xmlns:a16="http://schemas.microsoft.com/office/drawing/2014/main" val="3318607211"/>
                    </a:ext>
                  </a:extLst>
                </a:gridCol>
              </a:tblGrid>
              <a:tr h="450653">
                <a:tc>
                  <a:txBody>
                    <a:bodyPr/>
                    <a:lstStyle/>
                    <a:p>
                      <a:pPr indent="144145" algn="ctr"/>
                      <a:r>
                        <a:rPr lang="es-CO" sz="1400">
                          <a:effectLst/>
                        </a:rPr>
                        <a:t>Escenario</a:t>
                      </a:r>
                      <a:endParaRPr lang="es-CO" sz="1400">
                        <a:effectLst/>
                        <a:latin typeface="Times" panose="02020603050405020304" pitchFamily="18" charset="0"/>
                        <a:ea typeface="Times New Roman" panose="02020603050405020304" pitchFamily="18" charset="0"/>
                      </a:endParaRPr>
                    </a:p>
                  </a:txBody>
                  <a:tcPr marL="68580" marR="68580" marT="0" marB="0" anchor="ctr"/>
                </a:tc>
                <a:tc>
                  <a:txBody>
                    <a:bodyPr/>
                    <a:lstStyle/>
                    <a:p>
                      <a:pPr indent="144145" algn="ctr"/>
                      <a:r>
                        <a:rPr lang="es-CO" sz="1400">
                          <a:effectLst/>
                        </a:rPr>
                        <a:t>Características</a:t>
                      </a:r>
                      <a:endParaRPr lang="es-CO" sz="1400">
                        <a:effectLst/>
                        <a:latin typeface="Times" panose="02020603050405020304" pitchFamily="18" charset="0"/>
                        <a:ea typeface="Times New Roman" panose="02020603050405020304" pitchFamily="18" charset="0"/>
                      </a:endParaRPr>
                    </a:p>
                  </a:txBody>
                  <a:tcPr marL="68580" marR="68580" marT="0" marB="0" anchor="ctr"/>
                </a:tc>
                <a:tc>
                  <a:txBody>
                    <a:bodyPr/>
                    <a:lstStyle/>
                    <a:p>
                      <a:pPr indent="144145" algn="ctr"/>
                      <a:r>
                        <a:rPr lang="es-CO" sz="1400">
                          <a:effectLst/>
                        </a:rPr>
                        <a:t>Best F1 Score</a:t>
                      </a:r>
                      <a:endParaRPr lang="es-CO" sz="1400">
                        <a:effectLst/>
                        <a:latin typeface="Times"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84968267"/>
                  </a:ext>
                </a:extLst>
              </a:tr>
              <a:tr h="225327">
                <a:tc>
                  <a:txBody>
                    <a:bodyPr/>
                    <a:lstStyle/>
                    <a:p>
                      <a:pPr indent="144145" algn="ctr"/>
                      <a:r>
                        <a:rPr lang="es-ES" sz="1400">
                          <a:effectLst/>
                        </a:rPr>
                        <a:t>1</a:t>
                      </a:r>
                      <a:endParaRPr lang="es-CO" sz="1400">
                        <a:effectLst/>
                        <a:latin typeface="Times" panose="02020603050405020304" pitchFamily="18" charset="0"/>
                        <a:ea typeface="Times New Roman" panose="02020603050405020304" pitchFamily="18" charset="0"/>
                      </a:endParaRPr>
                    </a:p>
                  </a:txBody>
                  <a:tcPr marL="68580" marR="68580" marT="0" marB="0"/>
                </a:tc>
                <a:tc>
                  <a:txBody>
                    <a:bodyPr/>
                    <a:lstStyle/>
                    <a:p>
                      <a:pPr indent="144145" algn="ctr"/>
                      <a:r>
                        <a:rPr lang="es-CO" sz="1400">
                          <a:effectLst/>
                        </a:rPr>
                        <a:t>Linea Base Random Forrest.</a:t>
                      </a:r>
                      <a:endParaRPr lang="es-CO" sz="1400">
                        <a:effectLst/>
                        <a:latin typeface="Times" panose="02020603050405020304" pitchFamily="18" charset="0"/>
                        <a:ea typeface="Times New Roman" panose="02020603050405020304" pitchFamily="18" charset="0"/>
                      </a:endParaRPr>
                    </a:p>
                  </a:txBody>
                  <a:tcPr marL="68580" marR="68580" marT="0" marB="0" anchor="ctr"/>
                </a:tc>
                <a:tc>
                  <a:txBody>
                    <a:bodyPr/>
                    <a:lstStyle/>
                    <a:p>
                      <a:pPr indent="144145" algn="ctr"/>
                      <a:r>
                        <a:rPr lang="es-CO" sz="1400">
                          <a:effectLst/>
                        </a:rPr>
                        <a:t>0.47</a:t>
                      </a:r>
                      <a:endParaRPr lang="es-CO" sz="1400">
                        <a:effectLst/>
                        <a:latin typeface="Times"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71708727"/>
                  </a:ext>
                </a:extLst>
              </a:tr>
              <a:tr h="450653">
                <a:tc>
                  <a:txBody>
                    <a:bodyPr/>
                    <a:lstStyle/>
                    <a:p>
                      <a:pPr indent="144145" algn="ctr"/>
                      <a:r>
                        <a:rPr lang="es-ES" sz="1400">
                          <a:effectLst/>
                        </a:rPr>
                        <a:t>2</a:t>
                      </a:r>
                      <a:endParaRPr lang="es-CO" sz="1400">
                        <a:effectLst/>
                        <a:latin typeface="Times" panose="02020603050405020304" pitchFamily="18" charset="0"/>
                        <a:ea typeface="Times New Roman" panose="02020603050405020304" pitchFamily="18" charset="0"/>
                      </a:endParaRPr>
                    </a:p>
                  </a:txBody>
                  <a:tcPr marL="68580" marR="68580" marT="0" marB="0"/>
                </a:tc>
                <a:tc>
                  <a:txBody>
                    <a:bodyPr/>
                    <a:lstStyle/>
                    <a:p>
                      <a:pPr indent="144145" algn="ctr"/>
                      <a:r>
                        <a:rPr lang="es-CO" sz="1400">
                          <a:effectLst/>
                        </a:rPr>
                        <a:t>Mejor modelo usando Random Forrest</a:t>
                      </a:r>
                      <a:endParaRPr lang="es-CO" sz="1400">
                        <a:effectLst/>
                        <a:latin typeface="Times" panose="02020603050405020304" pitchFamily="18" charset="0"/>
                        <a:ea typeface="Times New Roman" panose="02020603050405020304" pitchFamily="18" charset="0"/>
                      </a:endParaRPr>
                    </a:p>
                  </a:txBody>
                  <a:tcPr marL="68580" marR="68580" marT="0" marB="0" anchor="ctr"/>
                </a:tc>
                <a:tc>
                  <a:txBody>
                    <a:bodyPr/>
                    <a:lstStyle/>
                    <a:p>
                      <a:pPr indent="144145" algn="ctr"/>
                      <a:r>
                        <a:rPr lang="es-CO" sz="1400">
                          <a:effectLst/>
                        </a:rPr>
                        <a:t>0.58</a:t>
                      </a:r>
                      <a:endParaRPr lang="es-CO" sz="1400">
                        <a:effectLst/>
                        <a:latin typeface="Times"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375750311"/>
                  </a:ext>
                </a:extLst>
              </a:tr>
              <a:tr h="450653">
                <a:tc>
                  <a:txBody>
                    <a:bodyPr/>
                    <a:lstStyle/>
                    <a:p>
                      <a:pPr indent="144145" algn="ctr"/>
                      <a:r>
                        <a:rPr lang="es-ES" sz="1400">
                          <a:effectLst/>
                        </a:rPr>
                        <a:t>3</a:t>
                      </a:r>
                      <a:endParaRPr lang="es-CO" sz="1400">
                        <a:effectLst/>
                        <a:latin typeface="Times" panose="02020603050405020304" pitchFamily="18" charset="0"/>
                        <a:ea typeface="Times New Roman" panose="02020603050405020304" pitchFamily="18" charset="0"/>
                      </a:endParaRPr>
                    </a:p>
                  </a:txBody>
                  <a:tcPr marL="68580" marR="68580" marT="0" marB="0"/>
                </a:tc>
                <a:tc>
                  <a:txBody>
                    <a:bodyPr/>
                    <a:lstStyle/>
                    <a:p>
                      <a:pPr indent="144145" algn="ctr"/>
                      <a:r>
                        <a:rPr lang="es-CO" sz="1400">
                          <a:effectLst/>
                        </a:rPr>
                        <a:t>Mejor modelo usando arboles de clasificación </a:t>
                      </a:r>
                      <a:endParaRPr lang="es-CO" sz="1400">
                        <a:effectLst/>
                        <a:latin typeface="Times" panose="02020603050405020304" pitchFamily="18" charset="0"/>
                        <a:ea typeface="Times New Roman" panose="02020603050405020304" pitchFamily="18" charset="0"/>
                      </a:endParaRPr>
                    </a:p>
                  </a:txBody>
                  <a:tcPr marL="68580" marR="68580" marT="0" marB="0" anchor="ctr"/>
                </a:tc>
                <a:tc>
                  <a:txBody>
                    <a:bodyPr/>
                    <a:lstStyle/>
                    <a:p>
                      <a:pPr indent="144145" algn="ctr"/>
                      <a:r>
                        <a:rPr lang="es-CO" sz="1400">
                          <a:effectLst/>
                        </a:rPr>
                        <a:t>0.41</a:t>
                      </a:r>
                      <a:endParaRPr lang="es-CO" sz="1400">
                        <a:effectLst/>
                        <a:latin typeface="Times"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379243209"/>
                  </a:ext>
                </a:extLst>
              </a:tr>
              <a:tr h="450653">
                <a:tc>
                  <a:txBody>
                    <a:bodyPr/>
                    <a:lstStyle/>
                    <a:p>
                      <a:pPr indent="144145" algn="ctr"/>
                      <a:r>
                        <a:rPr lang="es-ES" sz="1400">
                          <a:effectLst/>
                        </a:rPr>
                        <a:t>4</a:t>
                      </a:r>
                      <a:endParaRPr lang="es-CO" sz="1400">
                        <a:effectLst/>
                        <a:latin typeface="Times" panose="02020603050405020304" pitchFamily="18" charset="0"/>
                        <a:ea typeface="Times New Roman" panose="02020603050405020304" pitchFamily="18" charset="0"/>
                      </a:endParaRPr>
                    </a:p>
                  </a:txBody>
                  <a:tcPr marL="68580" marR="68580" marT="0" marB="0"/>
                </a:tc>
                <a:tc>
                  <a:txBody>
                    <a:bodyPr/>
                    <a:lstStyle/>
                    <a:p>
                      <a:pPr indent="144145" algn="ctr"/>
                      <a:r>
                        <a:rPr lang="es-CO" sz="1400">
                          <a:effectLst/>
                        </a:rPr>
                        <a:t>Mejor modelo usando XGBoost</a:t>
                      </a:r>
                      <a:endParaRPr lang="es-CO" sz="1400">
                        <a:effectLst/>
                        <a:latin typeface="Times" panose="02020603050405020304" pitchFamily="18" charset="0"/>
                        <a:ea typeface="Times New Roman" panose="02020603050405020304" pitchFamily="18" charset="0"/>
                      </a:endParaRPr>
                    </a:p>
                  </a:txBody>
                  <a:tcPr marL="68580" marR="68580" marT="0" marB="0" anchor="ctr"/>
                </a:tc>
                <a:tc>
                  <a:txBody>
                    <a:bodyPr/>
                    <a:lstStyle/>
                    <a:p>
                      <a:pPr indent="144145" algn="ctr"/>
                      <a:r>
                        <a:rPr lang="es-CO" sz="1400">
                          <a:effectLst/>
                        </a:rPr>
                        <a:t>0.52</a:t>
                      </a:r>
                      <a:endParaRPr lang="es-CO" sz="1400">
                        <a:effectLst/>
                        <a:latin typeface="Times"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890714285"/>
                  </a:ext>
                </a:extLst>
              </a:tr>
              <a:tr h="450653">
                <a:tc>
                  <a:txBody>
                    <a:bodyPr/>
                    <a:lstStyle/>
                    <a:p>
                      <a:pPr indent="144145" algn="ctr"/>
                      <a:r>
                        <a:rPr lang="es-ES" sz="1400">
                          <a:effectLst/>
                        </a:rPr>
                        <a:t>5</a:t>
                      </a:r>
                      <a:endParaRPr lang="es-CO" sz="1400">
                        <a:effectLst/>
                        <a:latin typeface="Times" panose="02020603050405020304" pitchFamily="18" charset="0"/>
                        <a:ea typeface="Times New Roman" panose="02020603050405020304" pitchFamily="18" charset="0"/>
                      </a:endParaRPr>
                    </a:p>
                  </a:txBody>
                  <a:tcPr marL="68580" marR="68580" marT="0" marB="0"/>
                </a:tc>
                <a:tc>
                  <a:txBody>
                    <a:bodyPr/>
                    <a:lstStyle/>
                    <a:p>
                      <a:pPr indent="144145" algn="ctr"/>
                      <a:r>
                        <a:rPr lang="es-CO" sz="1400">
                          <a:effectLst/>
                        </a:rPr>
                        <a:t>Mejor modelo usando regresión lineal</a:t>
                      </a:r>
                      <a:endParaRPr lang="es-CO" sz="1400">
                        <a:effectLst/>
                        <a:latin typeface="Times" panose="02020603050405020304" pitchFamily="18" charset="0"/>
                        <a:ea typeface="Times New Roman" panose="02020603050405020304" pitchFamily="18" charset="0"/>
                      </a:endParaRPr>
                    </a:p>
                  </a:txBody>
                  <a:tcPr marL="68580" marR="68580" marT="0" marB="0" anchor="ctr"/>
                </a:tc>
                <a:tc>
                  <a:txBody>
                    <a:bodyPr/>
                    <a:lstStyle/>
                    <a:p>
                      <a:pPr indent="144145" algn="ctr"/>
                      <a:r>
                        <a:rPr lang="es-CO" sz="1400">
                          <a:effectLst/>
                        </a:rPr>
                        <a:t>0.61</a:t>
                      </a:r>
                      <a:endParaRPr lang="es-CO" sz="1400">
                        <a:effectLst/>
                        <a:latin typeface="Times"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817793688"/>
                  </a:ext>
                </a:extLst>
              </a:tr>
              <a:tr h="450653">
                <a:tc>
                  <a:txBody>
                    <a:bodyPr/>
                    <a:lstStyle/>
                    <a:p>
                      <a:pPr indent="144145" algn="ctr"/>
                      <a:r>
                        <a:rPr lang="es-ES" sz="1400">
                          <a:effectLst/>
                        </a:rPr>
                        <a:t>6</a:t>
                      </a:r>
                      <a:endParaRPr lang="es-CO" sz="1400">
                        <a:effectLst/>
                        <a:latin typeface="Times" panose="02020603050405020304" pitchFamily="18" charset="0"/>
                        <a:ea typeface="Times New Roman" panose="02020603050405020304" pitchFamily="18" charset="0"/>
                      </a:endParaRPr>
                    </a:p>
                  </a:txBody>
                  <a:tcPr marL="68580" marR="68580" marT="0" marB="0"/>
                </a:tc>
                <a:tc>
                  <a:txBody>
                    <a:bodyPr/>
                    <a:lstStyle/>
                    <a:p>
                      <a:pPr indent="144145" algn="ctr"/>
                      <a:r>
                        <a:rPr lang="es-CO" sz="1400">
                          <a:effectLst/>
                        </a:rPr>
                        <a:t>Mejor modelo usando maquinas de soporte vectorial</a:t>
                      </a:r>
                      <a:endParaRPr lang="es-CO" sz="1400">
                        <a:effectLst/>
                        <a:latin typeface="Times" panose="02020603050405020304" pitchFamily="18" charset="0"/>
                        <a:ea typeface="Times New Roman" panose="02020603050405020304" pitchFamily="18" charset="0"/>
                      </a:endParaRPr>
                    </a:p>
                  </a:txBody>
                  <a:tcPr marL="68580" marR="68580" marT="0" marB="0" anchor="ctr"/>
                </a:tc>
                <a:tc>
                  <a:txBody>
                    <a:bodyPr/>
                    <a:lstStyle/>
                    <a:p>
                      <a:pPr indent="144145" algn="ctr"/>
                      <a:r>
                        <a:rPr lang="es-CO" sz="1400">
                          <a:effectLst/>
                        </a:rPr>
                        <a:t>0.56</a:t>
                      </a:r>
                      <a:endParaRPr lang="es-CO" sz="1400">
                        <a:effectLst/>
                        <a:latin typeface="Times"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964921658"/>
                  </a:ext>
                </a:extLst>
              </a:tr>
            </a:tbl>
          </a:graphicData>
        </a:graphic>
      </p:graphicFrame>
    </p:spTree>
    <p:extLst>
      <p:ext uri="{BB962C8B-B14F-4D97-AF65-F5344CB8AC3E}">
        <p14:creationId xmlns:p14="http://schemas.microsoft.com/office/powerpoint/2010/main" val="658846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112141" y="-173107"/>
            <a:ext cx="12443841" cy="7183507"/>
          </a:xfrm>
          <a:prstGeom prst="hexagon">
            <a:avLst>
              <a:gd name="adj" fmla="val 0"/>
              <a:gd name="vf" fmla="val 115470"/>
            </a:avLst>
          </a:prstGeom>
          <a:gradFill flip="none" rotWithShape="1">
            <a:gsLst>
              <a:gs pos="0">
                <a:srgbClr val="0FB0CB"/>
              </a:gs>
              <a:gs pos="46000">
                <a:srgbClr val="0D98AF"/>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374478" y="580438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327540" y="631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346562" y="528727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411672" y="482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782485" y="103423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487240" y="3882925"/>
            <a:ext cx="928726" cy="778556"/>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387066" y="6389872"/>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35188" y="658670"/>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754055" y="-4559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483663" y="-128161"/>
            <a:ext cx="612617" cy="53128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4447" y="-85593"/>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763582" y="252567"/>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668161" y="24735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3497299" y="61679"/>
            <a:ext cx="8646533" cy="1077218"/>
          </a:xfrm>
          <a:prstGeom prst="rect">
            <a:avLst/>
          </a:prstGeom>
          <a:noFill/>
          <a:effectLst>
            <a:glow rad="101600">
              <a:schemeClr val="accent4">
                <a:satMod val="175000"/>
                <a:alpha val="40000"/>
              </a:schemeClr>
            </a:glow>
          </a:effectLst>
        </p:spPr>
        <p:txBody>
          <a:bodyPr wrap="square" rtlCol="0">
            <a:spAutoFit/>
          </a:bodyPr>
          <a:lstStyle/>
          <a:p>
            <a:pPr algn="r"/>
            <a:r>
              <a:rPr lang="es-CO" sz="32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DESCRIPCIÓN DEL PROCESO DE IMPLEMENTACIÓN</a:t>
            </a:r>
          </a:p>
        </p:txBody>
      </p:sp>
      <p:sp>
        <p:nvSpPr>
          <p:cNvPr id="52" name="CuadroTexto 51">
            <a:extLst>
              <a:ext uri="{FF2B5EF4-FFF2-40B4-BE49-F238E27FC236}">
                <a16:creationId xmlns:a16="http://schemas.microsoft.com/office/drawing/2014/main" id="{B7BD7034-35F4-4C50-A8C6-91B7699C5C22}"/>
              </a:ext>
            </a:extLst>
          </p:cNvPr>
          <p:cNvSpPr txBox="1"/>
          <p:nvPr/>
        </p:nvSpPr>
        <p:spPr>
          <a:xfrm>
            <a:off x="1390676" y="446502"/>
            <a:ext cx="2527811"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3" name="CuadroTexto 52">
            <a:extLst>
              <a:ext uri="{FF2B5EF4-FFF2-40B4-BE49-F238E27FC236}">
                <a16:creationId xmlns:a16="http://schemas.microsoft.com/office/drawing/2014/main" id="{BC9CFAE7-4C5D-40A8-9D83-E9FF9B325FFB}"/>
              </a:ext>
            </a:extLst>
          </p:cNvPr>
          <p:cNvSpPr txBox="1"/>
          <p:nvPr/>
        </p:nvSpPr>
        <p:spPr>
          <a:xfrm>
            <a:off x="7618323" y="5929796"/>
            <a:ext cx="435241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48" name="CuadroTexto 47">
            <a:extLst>
              <a:ext uri="{FF2B5EF4-FFF2-40B4-BE49-F238E27FC236}">
                <a16:creationId xmlns:a16="http://schemas.microsoft.com/office/drawing/2014/main" id="{1C8690F7-3776-40E6-B1BA-11E9A70023F9}"/>
              </a:ext>
            </a:extLst>
          </p:cNvPr>
          <p:cNvSpPr txBox="1"/>
          <p:nvPr/>
        </p:nvSpPr>
        <p:spPr>
          <a:xfrm>
            <a:off x="-52778" y="-88554"/>
            <a:ext cx="880271" cy="643353"/>
          </a:xfrm>
          <a:prstGeom prst="rect">
            <a:avLst/>
          </a:prstGeom>
          <a:noFill/>
          <a:effectLst>
            <a:glow rad="101600">
              <a:schemeClr val="accent4">
                <a:satMod val="175000"/>
                <a:alpha val="40000"/>
              </a:schemeClr>
            </a:glow>
          </a:effectLst>
        </p:spPr>
        <p:txBody>
          <a:bodyPr wrap="square" rtlCol="0">
            <a:spAutoFit/>
          </a:bodyPr>
          <a:lstStyle/>
          <a:p>
            <a:pPr algn="ctr"/>
            <a:r>
              <a:rPr lang="es-CO" sz="3600">
                <a:solidFill>
                  <a:schemeClr val="tx1">
                    <a:lumMod val="85000"/>
                    <a:lumOff val="15000"/>
                  </a:schemeClr>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7</a:t>
            </a:r>
          </a:p>
        </p:txBody>
      </p:sp>
      <p:pic>
        <p:nvPicPr>
          <p:cNvPr id="55" name="Picture 1" descr="A picture containing text&#10;&#10;Description automatically generated">
            <a:extLst>
              <a:ext uri="{FF2B5EF4-FFF2-40B4-BE49-F238E27FC236}">
                <a16:creationId xmlns:a16="http://schemas.microsoft.com/office/drawing/2014/main" id="{DC5F6283-685D-4D6A-897E-687FC10B371D}"/>
              </a:ext>
            </a:extLst>
          </p:cNvPr>
          <p:cNvPicPr>
            <a:picLocks noChangeAspect="1"/>
          </p:cNvPicPr>
          <p:nvPr/>
        </p:nvPicPr>
        <p:blipFill>
          <a:blip r:embed="rId2"/>
          <a:stretch>
            <a:fillRect/>
          </a:stretch>
        </p:blipFill>
        <p:spPr>
          <a:xfrm>
            <a:off x="3204090" y="1272434"/>
            <a:ext cx="5790395" cy="4361728"/>
          </a:xfrm>
          <a:prstGeom prst="rect">
            <a:avLst/>
          </a:prstGeom>
        </p:spPr>
      </p:pic>
    </p:spTree>
    <p:extLst>
      <p:ext uri="{BB962C8B-B14F-4D97-AF65-F5344CB8AC3E}">
        <p14:creationId xmlns:p14="http://schemas.microsoft.com/office/powerpoint/2010/main" val="3518037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112141" y="-173107"/>
            <a:ext cx="12443841" cy="7183507"/>
          </a:xfrm>
          <a:prstGeom prst="hexagon">
            <a:avLst>
              <a:gd name="adj" fmla="val 0"/>
              <a:gd name="vf" fmla="val 115470"/>
            </a:avLst>
          </a:prstGeom>
          <a:gradFill flip="none" rotWithShape="1">
            <a:gsLst>
              <a:gs pos="0">
                <a:srgbClr val="0FB0CB"/>
              </a:gs>
              <a:gs pos="46000">
                <a:srgbClr val="0D98AF"/>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374478" y="580438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327540" y="631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346562" y="528727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411672" y="482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3169136" y="6240029"/>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312263" y="5850751"/>
            <a:ext cx="928726" cy="778556"/>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387066" y="6389872"/>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2362774" y="6750936"/>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754055" y="-4559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483663" y="-128161"/>
            <a:ext cx="612617" cy="53128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4447" y="-85593"/>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763582" y="252567"/>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668161" y="24735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8" name="CuadroTexto 67">
            <a:extLst>
              <a:ext uri="{FF2B5EF4-FFF2-40B4-BE49-F238E27FC236}">
                <a16:creationId xmlns:a16="http://schemas.microsoft.com/office/drawing/2014/main" id="{35E57D29-8027-48BB-8ABE-B1D5221E5302}"/>
              </a:ext>
            </a:extLst>
          </p:cNvPr>
          <p:cNvSpPr txBox="1"/>
          <p:nvPr/>
        </p:nvSpPr>
        <p:spPr>
          <a:xfrm>
            <a:off x="6197600" y="61679"/>
            <a:ext cx="5946232" cy="1077218"/>
          </a:xfrm>
          <a:prstGeom prst="rect">
            <a:avLst/>
          </a:prstGeom>
          <a:noFill/>
          <a:effectLst>
            <a:glow rad="101600">
              <a:schemeClr val="accent4">
                <a:satMod val="175000"/>
                <a:alpha val="40000"/>
              </a:schemeClr>
            </a:glow>
          </a:effectLst>
        </p:spPr>
        <p:txBody>
          <a:bodyPr wrap="square" rtlCol="0">
            <a:spAutoFit/>
          </a:bodyPr>
          <a:lstStyle/>
          <a:p>
            <a:pPr algn="r"/>
            <a:r>
              <a:rPr lang="es-CO" sz="20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DESCRIPCIÓN DEL PROCESO DE IMPLEMENTACIÓN</a:t>
            </a:r>
          </a:p>
          <a:p>
            <a:pPr algn="r"/>
            <a:r>
              <a:rPr lang="es-CO" sz="24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restricciones</a:t>
            </a:r>
          </a:p>
        </p:txBody>
      </p:sp>
      <p:sp>
        <p:nvSpPr>
          <p:cNvPr id="69" name="CuadroTexto 68">
            <a:extLst>
              <a:ext uri="{FF2B5EF4-FFF2-40B4-BE49-F238E27FC236}">
                <a16:creationId xmlns:a16="http://schemas.microsoft.com/office/drawing/2014/main" id="{952543A2-9F9C-45C8-87FE-5D7E1EE0B9C8}"/>
              </a:ext>
            </a:extLst>
          </p:cNvPr>
          <p:cNvSpPr txBox="1"/>
          <p:nvPr/>
        </p:nvSpPr>
        <p:spPr>
          <a:xfrm>
            <a:off x="1124549" y="894826"/>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70" name="CuadroTexto 69">
            <a:extLst>
              <a:ext uri="{FF2B5EF4-FFF2-40B4-BE49-F238E27FC236}">
                <a16:creationId xmlns:a16="http://schemas.microsoft.com/office/drawing/2014/main" id="{868B00D9-4217-47A4-8D0A-D5A72A12D3FA}"/>
              </a:ext>
            </a:extLst>
          </p:cNvPr>
          <p:cNvSpPr txBox="1"/>
          <p:nvPr/>
        </p:nvSpPr>
        <p:spPr>
          <a:xfrm>
            <a:off x="7576888" y="4048238"/>
            <a:ext cx="435241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71" name="CuadroTexto 70">
            <a:extLst>
              <a:ext uri="{FF2B5EF4-FFF2-40B4-BE49-F238E27FC236}">
                <a16:creationId xmlns:a16="http://schemas.microsoft.com/office/drawing/2014/main" id="{5A063572-35AC-497A-93DF-0189DEF7B5CF}"/>
              </a:ext>
            </a:extLst>
          </p:cNvPr>
          <p:cNvSpPr txBox="1"/>
          <p:nvPr/>
        </p:nvSpPr>
        <p:spPr>
          <a:xfrm>
            <a:off x="1476032" y="2815085"/>
            <a:ext cx="9267493" cy="1200329"/>
          </a:xfrm>
          <a:prstGeom prst="rect">
            <a:avLst/>
          </a:prstGeom>
          <a:noFill/>
        </p:spPr>
        <p:txBody>
          <a:bodyPr wrap="square" rtlCol="0">
            <a:spAutoFit/>
          </a:bodyPr>
          <a:lstStyle/>
          <a:p>
            <a:pPr algn="just"/>
            <a:r>
              <a:rPr lang="es-CO" sz="2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Una de las restricciones más notables para esta aplicación de aprendizaje de máquina, se encuentra que se pueda replicar el modelo y que los parámetros de los modelos no generen </a:t>
            </a:r>
            <a:r>
              <a:rPr lang="es-CO" sz="24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overfitting</a:t>
            </a:r>
            <a:r>
              <a:rPr lang="es-CO" sz="2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en el data set estudiado.</a:t>
            </a:r>
          </a:p>
        </p:txBody>
      </p:sp>
    </p:spTree>
    <p:extLst>
      <p:ext uri="{BB962C8B-B14F-4D97-AF65-F5344CB8AC3E}">
        <p14:creationId xmlns:p14="http://schemas.microsoft.com/office/powerpoint/2010/main" val="650543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112141" y="-173107"/>
            <a:ext cx="12443841" cy="7183507"/>
          </a:xfrm>
          <a:prstGeom prst="hexagon">
            <a:avLst>
              <a:gd name="adj" fmla="val 0"/>
              <a:gd name="vf" fmla="val 115470"/>
            </a:avLst>
          </a:prstGeom>
          <a:gradFill flip="none" rotWithShape="1">
            <a:gsLst>
              <a:gs pos="0">
                <a:srgbClr val="0FB0CB"/>
              </a:gs>
              <a:gs pos="46000">
                <a:srgbClr val="0D98AF"/>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374478" y="580438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327540" y="631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346562" y="528727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411672" y="48270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3169136" y="6240029"/>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312263" y="5850751"/>
            <a:ext cx="928726" cy="778556"/>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387066" y="6389872"/>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2362774" y="6750936"/>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754055" y="-4559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483663" y="-128161"/>
            <a:ext cx="612617" cy="53128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4447" y="-85593"/>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763582" y="252567"/>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668161" y="24735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3" name="CuadroTexto 42">
            <a:extLst>
              <a:ext uri="{FF2B5EF4-FFF2-40B4-BE49-F238E27FC236}">
                <a16:creationId xmlns:a16="http://schemas.microsoft.com/office/drawing/2014/main" id="{0D949D9B-B551-44D4-A224-0BAAF3BF7229}"/>
              </a:ext>
            </a:extLst>
          </p:cNvPr>
          <p:cNvSpPr txBox="1"/>
          <p:nvPr/>
        </p:nvSpPr>
        <p:spPr>
          <a:xfrm>
            <a:off x="1124549" y="894826"/>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44" name="CuadroTexto 43">
            <a:extLst>
              <a:ext uri="{FF2B5EF4-FFF2-40B4-BE49-F238E27FC236}">
                <a16:creationId xmlns:a16="http://schemas.microsoft.com/office/drawing/2014/main" id="{86686369-2BE4-4114-95D1-AEE179C33A8A}"/>
              </a:ext>
            </a:extLst>
          </p:cNvPr>
          <p:cNvSpPr txBox="1"/>
          <p:nvPr/>
        </p:nvSpPr>
        <p:spPr>
          <a:xfrm>
            <a:off x="7936140" y="4972399"/>
            <a:ext cx="435241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48" name="CuadroTexto 47">
            <a:extLst>
              <a:ext uri="{FF2B5EF4-FFF2-40B4-BE49-F238E27FC236}">
                <a16:creationId xmlns:a16="http://schemas.microsoft.com/office/drawing/2014/main" id="{E4023AE9-140E-4FD0-A6FA-D39CE91D710E}"/>
              </a:ext>
            </a:extLst>
          </p:cNvPr>
          <p:cNvSpPr txBox="1"/>
          <p:nvPr/>
        </p:nvSpPr>
        <p:spPr>
          <a:xfrm>
            <a:off x="6197600" y="61679"/>
            <a:ext cx="5946232" cy="1077218"/>
          </a:xfrm>
          <a:prstGeom prst="rect">
            <a:avLst/>
          </a:prstGeom>
          <a:noFill/>
          <a:effectLst>
            <a:glow rad="101600">
              <a:schemeClr val="accent4">
                <a:satMod val="175000"/>
                <a:alpha val="40000"/>
              </a:schemeClr>
            </a:glow>
          </a:effectLst>
        </p:spPr>
        <p:txBody>
          <a:bodyPr wrap="square" rtlCol="0">
            <a:spAutoFit/>
          </a:bodyPr>
          <a:lstStyle/>
          <a:p>
            <a:pPr algn="r"/>
            <a:r>
              <a:rPr lang="es-CO" sz="20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DESCRIPCIÓN DEL PROCESO DE IMPLEMENTACIÓN</a:t>
            </a:r>
          </a:p>
          <a:p>
            <a:pPr algn="r"/>
            <a:r>
              <a:rPr lang="es-CO" sz="24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restricciones</a:t>
            </a:r>
          </a:p>
        </p:txBody>
      </p:sp>
      <p:sp>
        <p:nvSpPr>
          <p:cNvPr id="49" name="CuadroTexto 48">
            <a:extLst>
              <a:ext uri="{FF2B5EF4-FFF2-40B4-BE49-F238E27FC236}">
                <a16:creationId xmlns:a16="http://schemas.microsoft.com/office/drawing/2014/main" id="{3B508347-3CF2-429B-90EC-FF2D15F36AA0}"/>
              </a:ext>
            </a:extLst>
          </p:cNvPr>
          <p:cNvSpPr txBox="1"/>
          <p:nvPr/>
        </p:nvSpPr>
        <p:spPr>
          <a:xfrm>
            <a:off x="1476032" y="2225264"/>
            <a:ext cx="9267493" cy="2462213"/>
          </a:xfrm>
          <a:prstGeom prst="rect">
            <a:avLst/>
          </a:prstGeom>
          <a:noFill/>
        </p:spPr>
        <p:txBody>
          <a:bodyPr wrap="square" rtlCol="0">
            <a:spAutoFit/>
          </a:bodyPr>
          <a:lstStyle/>
          <a:p>
            <a:pPr algn="just"/>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Adicionalmente, como parte de un análisis de los diferentes géneros, para los casos de la música alternativa y aquellas canciones clasificadas en el género indie, se ha encontrado que dentro de ese mismo género siempre van a existir subgéneros muy marcados, por lo tanto, la clasificación de un género tan va-</a:t>
            </a:r>
            <a:r>
              <a:rPr lang="es-CO" sz="22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riante</a:t>
            </a:r>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resulta compleja en términos de lograr un alto margen de exactitud del modelo, dado que existen otros géneros que presentan características mucho más evidentes. </a:t>
            </a:r>
          </a:p>
        </p:txBody>
      </p:sp>
    </p:spTree>
    <p:extLst>
      <p:ext uri="{BB962C8B-B14F-4D97-AF65-F5344CB8AC3E}">
        <p14:creationId xmlns:p14="http://schemas.microsoft.com/office/powerpoint/2010/main" val="2908514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9" name="CuadroTexto 48">
            <a:extLst>
              <a:ext uri="{FF2B5EF4-FFF2-40B4-BE49-F238E27FC236}">
                <a16:creationId xmlns:a16="http://schemas.microsoft.com/office/drawing/2014/main" id="{AE576CC6-4A9D-40A3-8865-97C96B3D48E3}"/>
              </a:ext>
            </a:extLst>
          </p:cNvPr>
          <p:cNvSpPr txBox="1"/>
          <p:nvPr/>
        </p:nvSpPr>
        <p:spPr>
          <a:xfrm>
            <a:off x="541630" y="1288437"/>
            <a:ext cx="652105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E4D8935D-5006-4497-A9CC-BAA4313691A9}"/>
              </a:ext>
            </a:extLst>
          </p:cNvPr>
          <p:cNvSpPr txBox="1"/>
          <p:nvPr/>
        </p:nvSpPr>
        <p:spPr>
          <a:xfrm>
            <a:off x="5249192" y="5075891"/>
            <a:ext cx="6701588"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5556068" y="298050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302971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2" name="CuadroTexto 51"/>
          <p:cNvSpPr txBox="1"/>
          <p:nvPr/>
        </p:nvSpPr>
        <p:spPr>
          <a:xfrm>
            <a:off x="-752420" y="631326"/>
            <a:ext cx="6850919" cy="461665"/>
          </a:xfrm>
          <a:prstGeom prst="rect">
            <a:avLst/>
          </a:prstGeom>
          <a:noFill/>
        </p:spPr>
        <p:txBody>
          <a:bodyPr wrap="square" rtlCol="0">
            <a:spAutoFit/>
          </a:bodyPr>
          <a:lstStyle/>
          <a:p>
            <a:pPr algn="ctr"/>
            <a:r>
              <a:rPr lang="es-CO" sz="2400">
                <a:solidFill>
                  <a:srgbClr val="064752"/>
                </a:solidFill>
                <a:latin typeface="Coalition" panose="02000000000000000000" pitchFamily="2" charset="0"/>
              </a:rPr>
              <a:t>Machine learning</a:t>
            </a:r>
          </a:p>
        </p:txBody>
      </p:sp>
      <p:sp>
        <p:nvSpPr>
          <p:cNvPr id="49" name="CuadroTexto 48"/>
          <p:cNvSpPr txBox="1"/>
          <p:nvPr/>
        </p:nvSpPr>
        <p:spPr>
          <a:xfrm>
            <a:off x="6414269" y="5084155"/>
            <a:ext cx="4697461" cy="1200329"/>
          </a:xfrm>
          <a:prstGeom prst="rect">
            <a:avLst/>
          </a:prstGeom>
          <a:noFill/>
        </p:spPr>
        <p:txBody>
          <a:bodyPr wrap="square" rtlCol="0">
            <a:spAutoFit/>
          </a:bodyPr>
          <a:lstStyle/>
          <a:p>
            <a:pPr algn="ctr"/>
            <a:r>
              <a:rPr lang="es-CO" sz="3600">
                <a:solidFill>
                  <a:srgbClr val="064752"/>
                </a:solidFill>
                <a:latin typeface="Coalition" panose="02000000000000000000" pitchFamily="2" charset="0"/>
              </a:rPr>
              <a:t>Machine learning</a:t>
            </a:r>
          </a:p>
        </p:txBody>
      </p:sp>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18526" y="154939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80844" y="201815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 name="CuadroTexto 3"/>
          <p:cNvSpPr txBox="1"/>
          <p:nvPr/>
        </p:nvSpPr>
        <p:spPr>
          <a:xfrm>
            <a:off x="2562288" y="2700706"/>
            <a:ext cx="7067424" cy="1502976"/>
          </a:xfrm>
          <a:prstGeom prst="rect">
            <a:avLst/>
          </a:prstGeom>
          <a:noFill/>
        </p:spPr>
        <p:txBody>
          <a:bodyPr wrap="square" rtlCol="0">
            <a:spAutoFit/>
          </a:bodyPr>
          <a:lstStyle/>
          <a:p>
            <a:pPr algn="ctr">
              <a:lnSpc>
                <a:spcPts val="5500"/>
              </a:lnSpc>
            </a:pPr>
            <a:r>
              <a:rPr lang="es-CO" sz="4800">
                <a:solidFill>
                  <a:schemeClr val="bg1"/>
                </a:solidFill>
                <a:latin typeface="Coalition" panose="02000000000000000000" pitchFamily="2" charset="0"/>
              </a:rPr>
              <a:t>MACHINE</a:t>
            </a:r>
            <a:r>
              <a:rPr lang="es-CO" sz="5400">
                <a:solidFill>
                  <a:schemeClr val="bg1"/>
                </a:solidFill>
                <a:latin typeface="Coalition" panose="02000000000000000000" pitchFamily="2" charset="0"/>
              </a:rPr>
              <a:t> </a:t>
            </a:r>
            <a:r>
              <a:rPr lang="es-CO" sz="6000">
                <a:solidFill>
                  <a:schemeClr val="bg1"/>
                </a:solidFill>
                <a:latin typeface="Coalition" panose="02000000000000000000" pitchFamily="2" charset="0"/>
              </a:rPr>
              <a:t>LEARNING</a:t>
            </a:r>
            <a:endParaRPr lang="es-CO" sz="5400">
              <a:solidFill>
                <a:schemeClr val="bg1"/>
              </a:solidFill>
              <a:latin typeface="Coalition" panose="02000000000000000000" pitchFamily="2" charset="0"/>
            </a:endParaRPr>
          </a:p>
        </p:txBody>
      </p:sp>
      <p:sp>
        <p:nvSpPr>
          <p:cNvPr id="48" name="CuadroTexto 47">
            <a:extLst>
              <a:ext uri="{FF2B5EF4-FFF2-40B4-BE49-F238E27FC236}">
                <a16:creationId xmlns:a16="http://schemas.microsoft.com/office/drawing/2014/main" id="{180BE31A-44CB-42D8-8F75-B429E52503DC}"/>
              </a:ext>
            </a:extLst>
          </p:cNvPr>
          <p:cNvSpPr txBox="1"/>
          <p:nvPr/>
        </p:nvSpPr>
        <p:spPr>
          <a:xfrm>
            <a:off x="2053567" y="4929560"/>
            <a:ext cx="2397621" cy="1107996"/>
          </a:xfrm>
          <a:prstGeom prst="rect">
            <a:avLst/>
          </a:prstGeom>
          <a:noFill/>
        </p:spPr>
        <p:txBody>
          <a:bodyPr wrap="square" rtlCol="0">
            <a:spAutoFit/>
          </a:bodyPr>
          <a:lstStyle/>
          <a:p>
            <a:r>
              <a:rPr lang="es-CO" sz="1100" spc="100">
                <a:solidFill>
                  <a:schemeClr val="bg1"/>
                </a:solidFill>
                <a:effectLst/>
                <a:latin typeface="Dosis" panose="02010703020202060003" pitchFamily="2" charset="0"/>
              </a:rPr>
              <a:t>Jorge Eduardo Enciso Agudelo</a:t>
            </a:r>
          </a:p>
          <a:p>
            <a:r>
              <a:rPr lang="es-CO" sz="1100" spc="100">
                <a:solidFill>
                  <a:schemeClr val="bg1"/>
                </a:solidFill>
                <a:effectLst/>
                <a:latin typeface="Dosis" panose="02010703020202060003" pitchFamily="2" charset="0"/>
              </a:rPr>
              <a:t>Daniel Figueroa Torres</a:t>
            </a:r>
          </a:p>
          <a:p>
            <a:r>
              <a:rPr lang="es-CO" sz="1100" spc="100">
                <a:solidFill>
                  <a:schemeClr val="bg1"/>
                </a:solidFill>
                <a:effectLst/>
                <a:latin typeface="Dosis" panose="02010703020202060003" pitchFamily="2" charset="0"/>
              </a:rPr>
              <a:t>Sergio Andrés Rojas Moreno</a:t>
            </a:r>
          </a:p>
          <a:p>
            <a:r>
              <a:rPr lang="es-CO" sz="1100" spc="100">
                <a:solidFill>
                  <a:schemeClr val="bg1"/>
                </a:solidFill>
                <a:effectLst/>
                <a:latin typeface="Dosis" panose="02010703020202060003" pitchFamily="2" charset="0"/>
              </a:rPr>
              <a:t>Édison Javier Diaz Prieto</a:t>
            </a:r>
          </a:p>
          <a:p>
            <a:r>
              <a:rPr lang="es-CO" sz="1100" spc="100">
                <a:solidFill>
                  <a:schemeClr val="bg1"/>
                </a:solidFill>
                <a:effectLst/>
                <a:latin typeface="Dosis" panose="02010703020202060003" pitchFamily="2" charset="0"/>
              </a:rPr>
              <a:t>Alexander Luna Ruiz</a:t>
            </a:r>
          </a:p>
          <a:p>
            <a:r>
              <a:rPr lang="es-CO" sz="1100" spc="100">
                <a:solidFill>
                  <a:schemeClr val="bg1"/>
                </a:solidFill>
                <a:effectLst/>
                <a:latin typeface="Dosis" panose="02010703020202060003" pitchFamily="2" charset="0"/>
              </a:rPr>
              <a:t>Árnol Guerrero Calderón</a:t>
            </a:r>
          </a:p>
        </p:txBody>
      </p:sp>
    </p:spTree>
    <p:extLst>
      <p:ext uri="{BB962C8B-B14F-4D97-AF65-F5344CB8AC3E}">
        <p14:creationId xmlns:p14="http://schemas.microsoft.com/office/powerpoint/2010/main" val="23185180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50"/>
                            </p:stCondLst>
                            <p:childTnLst>
                              <p:par>
                                <p:cTn id="11" presetID="26" presetClass="emph" presetSubtype="0" repeatCount="indefinite" fill="hold" grpId="0" nodeType="afterEffect">
                                  <p:stCondLst>
                                    <p:cond delay="0"/>
                                  </p:stCondLst>
                                  <p:childTnLst>
                                    <p:animEffect transition="out" filter="fade">
                                      <p:cBhvr>
                                        <p:cTn id="12" dur="500" tmFilter="0, 0; .2, .5; .8, .5; 1, 0"/>
                                        <p:tgtEl>
                                          <p:spTgt spid="41"/>
                                        </p:tgtEl>
                                      </p:cBhvr>
                                    </p:animEffect>
                                    <p:animScale>
                                      <p:cBhvr>
                                        <p:cTn id="13" dur="250" autoRev="1" fill="hold"/>
                                        <p:tgtEl>
                                          <p:spTgt spid="41"/>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1000" tmFilter="0, 0; .2, .5; .8, .5; 1, 0"/>
                                        <p:tgtEl>
                                          <p:spTgt spid="50"/>
                                        </p:tgtEl>
                                      </p:cBhvr>
                                    </p:animEffect>
                                    <p:animScale>
                                      <p:cBhvr>
                                        <p:cTn id="16" dur="500" autoRev="1" fill="hold"/>
                                        <p:tgtEl>
                                          <p:spTgt spid="50"/>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2000" tmFilter="0, 0; .2, .5; .8, .5; 1, 0"/>
                                        <p:tgtEl>
                                          <p:spTgt spid="24"/>
                                        </p:tgtEl>
                                      </p:cBhvr>
                                    </p:animEffect>
                                    <p:animScale>
                                      <p:cBhvr>
                                        <p:cTn id="19" dur="1000" autoRev="1" fill="hold"/>
                                        <p:tgtEl>
                                          <p:spTgt spid="24"/>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400" tmFilter="0, 0; .2, .5; .8, .5; 1, 0"/>
                                        <p:tgtEl>
                                          <p:spTgt spid="9"/>
                                        </p:tgtEl>
                                      </p:cBhvr>
                                    </p:animEffect>
                                    <p:animScale>
                                      <p:cBhvr>
                                        <p:cTn id="22" dur="200" autoRev="1" fill="hold"/>
                                        <p:tgtEl>
                                          <p:spTgt spid="9"/>
                                        </p:tgtEl>
                                      </p:cBhvr>
                                      <p:by x="105000" y="105000"/>
                                    </p:animScale>
                                  </p:childTnLst>
                                </p:cTn>
                              </p:par>
                              <p:par>
                                <p:cTn id="23" presetID="26" presetClass="emph" presetSubtype="0" repeatCount="indefinite" fill="hold" grpId="0" nodeType="withEffect">
                                  <p:stCondLst>
                                    <p:cond delay="0"/>
                                  </p:stCondLst>
                                  <p:childTnLst>
                                    <p:animEffect transition="out" filter="fade">
                                      <p:cBhvr>
                                        <p:cTn id="24" dur="2000" tmFilter="0, 0; .2, .5; .8, .5; 1, 0"/>
                                        <p:tgtEl>
                                          <p:spTgt spid="32"/>
                                        </p:tgtEl>
                                      </p:cBhvr>
                                    </p:animEffect>
                                    <p:animScale>
                                      <p:cBhvr>
                                        <p:cTn id="25" dur="1000" autoRev="1" fill="hold"/>
                                        <p:tgtEl>
                                          <p:spTgt spid="32"/>
                                        </p:tgtEl>
                                      </p:cBhvr>
                                      <p:by x="105000" y="105000"/>
                                    </p:animScale>
                                  </p:childTnLst>
                                </p:cTn>
                              </p:par>
                              <p:par>
                                <p:cTn id="26" presetID="26" presetClass="emph" presetSubtype="0" repeatCount="indefinite" fill="hold" grpId="0" nodeType="withEffect">
                                  <p:stCondLst>
                                    <p:cond delay="0"/>
                                  </p:stCondLst>
                                  <p:childTnLst>
                                    <p:animEffect transition="out" filter="fade">
                                      <p:cBhvr>
                                        <p:cTn id="27" dur="100" tmFilter="0, 0; .2, .5; .8, .5; 1, 0"/>
                                        <p:tgtEl>
                                          <p:spTgt spid="7"/>
                                        </p:tgtEl>
                                      </p:cBhvr>
                                    </p:animEffect>
                                    <p:animScale>
                                      <p:cBhvr>
                                        <p:cTn id="28" dur="50" autoRev="1" fill="hold"/>
                                        <p:tgtEl>
                                          <p:spTgt spid="7"/>
                                        </p:tgtEl>
                                      </p:cBhvr>
                                      <p:by x="105000" y="105000"/>
                                    </p:animScale>
                                  </p:childTnLst>
                                </p:cTn>
                              </p:par>
                              <p:par>
                                <p:cTn id="29" presetID="26" presetClass="emph" presetSubtype="0" repeatCount="indefinite" fill="hold" grpId="0" nodeType="withEffect">
                                  <p:stCondLst>
                                    <p:cond delay="0"/>
                                  </p:stCondLst>
                                  <p:childTnLst>
                                    <p:animEffect transition="out" filter="fade">
                                      <p:cBhvr>
                                        <p:cTn id="30" dur="2000" tmFilter="0, 0; .2, .5; .8, .5; 1, 0"/>
                                        <p:tgtEl>
                                          <p:spTgt spid="16"/>
                                        </p:tgtEl>
                                      </p:cBhvr>
                                    </p:animEffect>
                                    <p:animScale>
                                      <p:cBhvr>
                                        <p:cTn id="31" dur="1000" autoRev="1" fill="hold"/>
                                        <p:tgtEl>
                                          <p:spTgt spid="16"/>
                                        </p:tgtEl>
                                      </p:cBhvr>
                                      <p:by x="105000" y="105000"/>
                                    </p:animScale>
                                  </p:childTnLst>
                                </p:cTn>
                              </p:par>
                            </p:childTnLst>
                          </p:cTn>
                        </p:par>
                        <p:par>
                          <p:cTn id="32" fill="hold">
                            <p:stCondLst>
                              <p:cond delay="2550"/>
                            </p:stCondLst>
                            <p:childTnLst>
                              <p:par>
                                <p:cTn id="33" presetID="26" presetClass="emph" presetSubtype="0" repeatCount="indefinite" fill="hold" grpId="0" nodeType="afterEffect">
                                  <p:stCondLst>
                                    <p:cond delay="0"/>
                                  </p:stCondLst>
                                  <p:childTnLst>
                                    <p:animEffect transition="out" filter="fade">
                                      <p:cBhvr>
                                        <p:cTn id="34" dur="500" tmFilter="0, 0; .2, .5; .8, .5; 1, 0"/>
                                        <p:tgtEl>
                                          <p:spTgt spid="10"/>
                                        </p:tgtEl>
                                      </p:cBhvr>
                                    </p:animEffect>
                                    <p:animScale>
                                      <p:cBhvr>
                                        <p:cTn id="35" dur="250" autoRev="1" fill="hold"/>
                                        <p:tgtEl>
                                          <p:spTgt spid="10"/>
                                        </p:tgtEl>
                                      </p:cBhvr>
                                      <p:by x="105000" y="105000"/>
                                    </p:animScale>
                                  </p:childTnLst>
                                </p:cTn>
                              </p:par>
                              <p:par>
                                <p:cTn id="36" presetID="6" presetClass="emph" presetSubtype="0" repeatCount="indefinite" fill="hold" grpId="0" nodeType="withEffect">
                                  <p:stCondLst>
                                    <p:cond delay="0"/>
                                  </p:stCondLst>
                                  <p:childTnLst>
                                    <p:animScale>
                                      <p:cBhvr>
                                        <p:cTn id="37" dur="2000" fill="hold"/>
                                        <p:tgtEl>
                                          <p:spTgt spid="23"/>
                                        </p:tgtEl>
                                      </p:cBhvr>
                                      <p:by x="150000" y="150000"/>
                                    </p:animScale>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1" nodeType="clickEffect">
                                  <p:stCondLst>
                                    <p:cond delay="0"/>
                                  </p:stCondLst>
                                  <p:iterate type="wd">
                                    <p:tmPct val="20000"/>
                                  </p:iterate>
                                  <p:childTnLst>
                                    <p:animEffect transition="out" filter="dissolv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6" grpId="0" animBg="1"/>
      <p:bldP spid="24" grpId="0" animBg="1"/>
      <p:bldP spid="32" grpId="0" animBg="1"/>
      <p:bldP spid="41" grpId="0" animBg="1"/>
      <p:bldP spid="50" grpId="0" animBg="1"/>
      <p:bldP spid="23" grpId="0" animBg="1"/>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9" name="CuadroTexto 48">
            <a:extLst>
              <a:ext uri="{FF2B5EF4-FFF2-40B4-BE49-F238E27FC236}">
                <a16:creationId xmlns:a16="http://schemas.microsoft.com/office/drawing/2014/main" id="{45F6C392-67B6-437F-AA65-04CB825EDC30}"/>
              </a:ext>
            </a:extLst>
          </p:cNvPr>
          <p:cNvSpPr txBox="1"/>
          <p:nvPr/>
        </p:nvSpPr>
        <p:spPr>
          <a:xfrm>
            <a:off x="147852" y="965077"/>
            <a:ext cx="4357466"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28031F3F-7CA1-4012-B4EC-9AB304C3BFD7}"/>
              </a:ext>
            </a:extLst>
          </p:cNvPr>
          <p:cNvSpPr txBox="1"/>
          <p:nvPr/>
        </p:nvSpPr>
        <p:spPr>
          <a:xfrm>
            <a:off x="5330846" y="4993645"/>
            <a:ext cx="6521862"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0170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33333E-6 -3.33333E-6 L -0.21042 0.07292 " pathEditMode="relative" rAng="0" ptsTypes="AA">
                                      <p:cBhvr>
                                        <p:cTn id="6" dur="2000" fill="hold"/>
                                        <p:tgtEl>
                                          <p:spTgt spid="25"/>
                                        </p:tgtEl>
                                        <p:attrNameLst>
                                          <p:attrName>ppt_x</p:attrName>
                                          <p:attrName>ppt_y</p:attrName>
                                        </p:attrNameLst>
                                      </p:cBhvr>
                                      <p:rCtr x="-10521" y="3634"/>
                                    </p:animMotion>
                                  </p:childTnLst>
                                </p:cTn>
                              </p:par>
                            </p:childTnLst>
                          </p:cTn>
                        </p:par>
                        <p:par>
                          <p:cTn id="7" fill="hold">
                            <p:stCondLst>
                              <p:cond delay="2000"/>
                            </p:stCondLst>
                            <p:childTnLst>
                              <p:par>
                                <p:cTn id="8" presetID="8" presetClass="emph" presetSubtype="0" fill="hold" grpId="1" nodeType="afterEffect">
                                  <p:stCondLst>
                                    <p:cond delay="0"/>
                                  </p:stCondLst>
                                  <p:childTnLst>
                                    <p:animRot by="21600000">
                                      <p:cBhvr>
                                        <p:cTn id="9"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56337" y="148131"/>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2463966" y="5871452"/>
            <a:ext cx="7264068"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1400" kern="0">
                <a:solidFill>
                  <a:srgbClr val="064752"/>
                </a:solidFill>
                <a:latin typeface="Coalition" panose="02000000000000000000" pitchFamily="2" charset="0"/>
              </a:rPr>
              <a:t>APRENDIZAJE AUTOMÁTICO PARA LA IDENTIFICACIÓN DE IDEAS SUICIDAS: UNA REVISIÓN SISTEMÁTICA DE LA LITERATURA</a:t>
            </a:r>
            <a:endParaRPr kumimoji="0" lang="es-CO" sz="1400" b="0" i="0" u="none" strike="noStrike" kern="0" cap="none" spc="0" normalizeH="0" baseline="0" noProof="0">
              <a:ln>
                <a:noFill/>
              </a:ln>
              <a:solidFill>
                <a:srgbClr val="064752"/>
              </a:solidFill>
              <a:uLnTx/>
              <a:uFillTx/>
              <a:latin typeface="Coalition" panose="02000000000000000000" pitchFamily="2" charset="0"/>
            </a:endParaRPr>
          </a:p>
        </p:txBody>
      </p:sp>
      <p:pic>
        <p:nvPicPr>
          <p:cNvPr id="12" name="Imagen 11">
            <a:extLst>
              <a:ext uri="{FF2B5EF4-FFF2-40B4-BE49-F238E27FC236}">
                <a16:creationId xmlns:a16="http://schemas.microsoft.com/office/drawing/2014/main" id="{B6CFA175-72ED-49FE-8B2A-96D32B046274}"/>
              </a:ext>
            </a:extLst>
          </p:cNvPr>
          <p:cNvPicPr>
            <a:picLocks noChangeAspect="1"/>
          </p:cNvPicPr>
          <p:nvPr/>
        </p:nvPicPr>
        <p:blipFill>
          <a:blip r:embed="rId2"/>
          <a:stretch>
            <a:fillRect/>
          </a:stretch>
        </p:blipFill>
        <p:spPr>
          <a:xfrm>
            <a:off x="1887729" y="1317685"/>
            <a:ext cx="8436657" cy="42226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68106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48" name="Imagen 47">
            <a:extLst>
              <a:ext uri="{FF2B5EF4-FFF2-40B4-BE49-F238E27FC236}">
                <a16:creationId xmlns:a16="http://schemas.microsoft.com/office/drawing/2014/main" id="{0B03642C-2359-4D4B-A40B-EDBFB6E1460E}"/>
              </a:ext>
            </a:extLst>
          </p:cNvPr>
          <p:cNvPicPr>
            <a:picLocks noChangeAspect="1"/>
          </p:cNvPicPr>
          <p:nvPr/>
        </p:nvPicPr>
        <p:blipFill>
          <a:blip r:embed="rId2"/>
          <a:stretch>
            <a:fillRect/>
          </a:stretch>
        </p:blipFill>
        <p:spPr>
          <a:xfrm>
            <a:off x="2764095" y="1455859"/>
            <a:ext cx="6613012" cy="39634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94844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D09DDECD-B8E5-4D67-8B03-E6D98D9ECB2E}"/>
              </a:ext>
            </a:extLst>
          </p:cNvPr>
          <p:cNvSpPr txBox="1"/>
          <p:nvPr/>
        </p:nvSpPr>
        <p:spPr>
          <a:xfrm>
            <a:off x="1476032" y="2225264"/>
            <a:ext cx="9267493" cy="2800767"/>
          </a:xfrm>
          <a:prstGeom prst="rect">
            <a:avLst/>
          </a:prstGeom>
          <a:noFill/>
        </p:spPr>
        <p:txBody>
          <a:bodyPr wrap="square" rtlCol="0">
            <a:spAutoFit/>
          </a:bodyPr>
          <a:lstStyle/>
          <a:p>
            <a:pPr algn="just"/>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Este artículo presenta una revisión sistemática de la literatura con el objetivo de responder cómo el aprendizaje automático puede ayudar en la identificación de ideas suicidas. </a:t>
            </a:r>
          </a:p>
          <a:p>
            <a:pPr algn="just"/>
            <a:endPar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endParaRPr>
          </a:p>
          <a:p>
            <a:pPr algn="just"/>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Este estudio aborda el estado del arte para este campo de investigación al filtrar 4002 artículos de once bases de datos publicadas hasta febrero de 2021. Analizan los 54 artículos filtrados para explorar doce preguntas de investigación, abordando técnicas, datos, dispositivos, </a:t>
            </a:r>
            <a:r>
              <a:rPr lang="es-CO" sz="22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explicabilidad</a:t>
            </a:r>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y Recursos adicionales. </a:t>
            </a:r>
          </a:p>
        </p:txBody>
      </p:sp>
    </p:spTree>
    <p:extLst>
      <p:ext uri="{BB962C8B-B14F-4D97-AF65-F5344CB8AC3E}">
        <p14:creationId xmlns:p14="http://schemas.microsoft.com/office/powerpoint/2010/main" val="3150281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76253ADC-8E45-4E36-A2AD-6D7BE5A72DB0}"/>
              </a:ext>
            </a:extLst>
          </p:cNvPr>
          <p:cNvSpPr txBox="1"/>
          <p:nvPr/>
        </p:nvSpPr>
        <p:spPr>
          <a:xfrm>
            <a:off x="1487779" y="2702465"/>
            <a:ext cx="9267493" cy="1446550"/>
          </a:xfrm>
          <a:prstGeom prst="rect">
            <a:avLst/>
          </a:prstGeom>
          <a:noFill/>
        </p:spPr>
        <p:txBody>
          <a:bodyPr wrap="square" rtlCol="0">
            <a:spAutoFit/>
          </a:bodyPr>
          <a:lstStyle/>
          <a:p>
            <a:pPr algn="just"/>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Los estudios exploraron datos de las redes sociales y realizaron un análisis de texto para investigar las tendencias suicidas en el idioma de los individuos. Además, los modelos de aprendizaje profundo parecen ser una tendencia en esta área en la actualidad.</a:t>
            </a:r>
          </a:p>
        </p:txBody>
      </p:sp>
    </p:spTree>
    <p:extLst>
      <p:ext uri="{BB962C8B-B14F-4D97-AF65-F5344CB8AC3E}">
        <p14:creationId xmlns:p14="http://schemas.microsoft.com/office/powerpoint/2010/main" val="8720785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graphicFrame>
        <p:nvGraphicFramePr>
          <p:cNvPr id="4" name="Tabla 3">
            <a:extLst>
              <a:ext uri="{FF2B5EF4-FFF2-40B4-BE49-F238E27FC236}">
                <a16:creationId xmlns:a16="http://schemas.microsoft.com/office/drawing/2014/main" id="{F7DFCAF6-B1CE-4BA6-A7A5-783588D6B384}"/>
              </a:ext>
            </a:extLst>
          </p:cNvPr>
          <p:cNvGraphicFramePr>
            <a:graphicFrameLocks noGrp="1"/>
          </p:cNvGraphicFramePr>
          <p:nvPr>
            <p:extLst>
              <p:ext uri="{D42A27DB-BD31-4B8C-83A1-F6EECF244321}">
                <p14:modId xmlns:p14="http://schemas.microsoft.com/office/powerpoint/2010/main" val="3494325539"/>
              </p:ext>
            </p:extLst>
          </p:nvPr>
        </p:nvGraphicFramePr>
        <p:xfrm>
          <a:off x="1942668" y="1218493"/>
          <a:ext cx="8299454" cy="4481745"/>
        </p:xfrm>
        <a:graphic>
          <a:graphicData uri="http://schemas.openxmlformats.org/drawingml/2006/table">
            <a:tbl>
              <a:tblPr>
                <a:tableStyleId>{F5AB1C69-6EDB-4FF4-983F-18BD219EF322}</a:tableStyleId>
              </a:tblPr>
              <a:tblGrid>
                <a:gridCol w="2608671">
                  <a:extLst>
                    <a:ext uri="{9D8B030D-6E8A-4147-A177-3AD203B41FA5}">
                      <a16:colId xmlns:a16="http://schemas.microsoft.com/office/drawing/2014/main" val="3054723547"/>
                    </a:ext>
                  </a:extLst>
                </a:gridCol>
                <a:gridCol w="5690783">
                  <a:extLst>
                    <a:ext uri="{9D8B030D-6E8A-4147-A177-3AD203B41FA5}">
                      <a16:colId xmlns:a16="http://schemas.microsoft.com/office/drawing/2014/main" val="2845341667"/>
                    </a:ext>
                  </a:extLst>
                </a:gridCol>
              </a:tblGrid>
              <a:tr h="201941">
                <a:tc>
                  <a:txBody>
                    <a:bodyPr/>
                    <a:lstStyle/>
                    <a:p>
                      <a:pPr algn="ctr"/>
                      <a:r>
                        <a:rPr lang="es-CO" sz="1200" b="1">
                          <a:effectLst/>
                        </a:rPr>
                        <a:t>Tipo</a:t>
                      </a:r>
                    </a:p>
                  </a:txBody>
                  <a:tcPr marL="12223" marR="12223" marT="12223" marB="12223">
                    <a:solidFill>
                      <a:schemeClr val="bg1">
                        <a:lumMod val="85000"/>
                      </a:schemeClr>
                    </a:solidFill>
                  </a:tcPr>
                </a:tc>
                <a:tc>
                  <a:txBody>
                    <a:bodyPr/>
                    <a:lstStyle/>
                    <a:p>
                      <a:pPr algn="ctr"/>
                      <a:r>
                        <a:rPr lang="es-CO" sz="1200" b="1">
                          <a:effectLst/>
                        </a:rPr>
                        <a:t>Pregunta</a:t>
                      </a:r>
                      <a:endParaRPr lang="es-CO" sz="1400" b="1">
                        <a:effectLst/>
                      </a:endParaRPr>
                    </a:p>
                  </a:txBody>
                  <a:tcPr marL="12223" marR="12223" marT="12223" marB="12223"/>
                </a:tc>
                <a:extLst>
                  <a:ext uri="{0D108BD9-81ED-4DB2-BD59-A6C34878D82A}">
                    <a16:rowId xmlns:a16="http://schemas.microsoft.com/office/drawing/2014/main" val="525018531"/>
                  </a:ext>
                </a:extLst>
              </a:tr>
              <a:tr h="201941">
                <a:tc gridSpan="2">
                  <a:txBody>
                    <a:bodyPr/>
                    <a:lstStyle/>
                    <a:p>
                      <a:pPr algn="l"/>
                      <a:r>
                        <a:rPr lang="es-CO" sz="1200" b="1">
                          <a:effectLst/>
                        </a:rPr>
                        <a:t>Pregunta general</a:t>
                      </a:r>
                    </a:p>
                  </a:txBody>
                  <a:tcPr marL="12223" marR="12223" marT="12223" marB="12223">
                    <a:solidFill>
                      <a:schemeClr val="bg1">
                        <a:lumMod val="85000"/>
                      </a:schemeClr>
                    </a:solidFill>
                  </a:tcPr>
                </a:tc>
                <a:tc hMerge="1">
                  <a:txBody>
                    <a:bodyPr/>
                    <a:lstStyle/>
                    <a:p>
                      <a:endParaRPr lang="es-CO"/>
                    </a:p>
                  </a:txBody>
                  <a:tcPr/>
                </a:tc>
                <a:extLst>
                  <a:ext uri="{0D108BD9-81ED-4DB2-BD59-A6C34878D82A}">
                    <a16:rowId xmlns:a16="http://schemas.microsoft.com/office/drawing/2014/main" val="1503817210"/>
                  </a:ext>
                </a:extLst>
              </a:tr>
              <a:tr h="385480">
                <a:tc>
                  <a:txBody>
                    <a:bodyPr/>
                    <a:lstStyle/>
                    <a:p>
                      <a:pPr algn="l"/>
                      <a:r>
                        <a:rPr lang="es-CO" sz="1200">
                          <a:effectLst/>
                        </a:rPr>
                        <a:t>GQ1</a:t>
                      </a:r>
                    </a:p>
                  </a:txBody>
                  <a:tcPr marL="12223" marR="12223" marT="12223" marB="12223">
                    <a:solidFill>
                      <a:schemeClr val="bg1">
                        <a:lumMod val="85000"/>
                      </a:schemeClr>
                    </a:solidFill>
                  </a:tcPr>
                </a:tc>
                <a:tc>
                  <a:txBody>
                    <a:bodyPr/>
                    <a:lstStyle/>
                    <a:p>
                      <a:pPr algn="l"/>
                      <a:r>
                        <a:rPr lang="es-CO" sz="1200">
                          <a:effectLst/>
                        </a:rPr>
                        <a:t>¿Cómo utilizan los estudios el aprendizaje automático para la identificación de ideas suicidas?</a:t>
                      </a:r>
                    </a:p>
                  </a:txBody>
                  <a:tcPr marL="12223" marR="12223" marT="12223" marB="12223"/>
                </a:tc>
                <a:extLst>
                  <a:ext uri="{0D108BD9-81ED-4DB2-BD59-A6C34878D82A}">
                    <a16:rowId xmlns:a16="http://schemas.microsoft.com/office/drawing/2014/main" val="3863810249"/>
                  </a:ext>
                </a:extLst>
              </a:tr>
              <a:tr h="201941">
                <a:tc gridSpan="2">
                  <a:txBody>
                    <a:bodyPr/>
                    <a:lstStyle/>
                    <a:p>
                      <a:pPr algn="l"/>
                      <a:r>
                        <a:rPr lang="es-CO" sz="1200" b="1">
                          <a:effectLst/>
                        </a:rPr>
                        <a:t>Preguntas especificas</a:t>
                      </a:r>
                    </a:p>
                  </a:txBody>
                  <a:tcPr marL="12223" marR="12223" marT="12223" marB="12223">
                    <a:solidFill>
                      <a:schemeClr val="bg1">
                        <a:lumMod val="85000"/>
                      </a:schemeClr>
                    </a:solidFill>
                  </a:tcPr>
                </a:tc>
                <a:tc hMerge="1">
                  <a:txBody>
                    <a:bodyPr/>
                    <a:lstStyle/>
                    <a:p>
                      <a:endParaRPr lang="es-CO"/>
                    </a:p>
                  </a:txBody>
                  <a:tcPr/>
                </a:tc>
                <a:extLst>
                  <a:ext uri="{0D108BD9-81ED-4DB2-BD59-A6C34878D82A}">
                    <a16:rowId xmlns:a16="http://schemas.microsoft.com/office/drawing/2014/main" val="3739194025"/>
                  </a:ext>
                </a:extLst>
              </a:tr>
              <a:tr h="283367">
                <a:tc>
                  <a:txBody>
                    <a:bodyPr/>
                    <a:lstStyle/>
                    <a:p>
                      <a:pPr algn="l"/>
                      <a:r>
                        <a:rPr lang="es-CO" sz="1200">
                          <a:effectLst/>
                        </a:rPr>
                        <a:t>SQ1</a:t>
                      </a:r>
                    </a:p>
                  </a:txBody>
                  <a:tcPr marL="12223" marR="12223" marT="12223" marB="12223">
                    <a:solidFill>
                      <a:schemeClr val="bg1">
                        <a:lumMod val="85000"/>
                      </a:schemeClr>
                    </a:solidFill>
                  </a:tcPr>
                </a:tc>
                <a:tc>
                  <a:txBody>
                    <a:bodyPr/>
                    <a:lstStyle/>
                    <a:p>
                      <a:pPr algn="l"/>
                      <a:r>
                        <a:rPr lang="es-CO" sz="1200">
                          <a:effectLst/>
                        </a:rPr>
                        <a:t>¿Cuáles son las técnicas de aprendizaje automático que se utilizan?</a:t>
                      </a:r>
                    </a:p>
                  </a:txBody>
                  <a:tcPr marL="12223" marR="12223" marT="12223" marB="12223"/>
                </a:tc>
                <a:extLst>
                  <a:ext uri="{0D108BD9-81ED-4DB2-BD59-A6C34878D82A}">
                    <a16:rowId xmlns:a16="http://schemas.microsoft.com/office/drawing/2014/main" val="3061138397"/>
                  </a:ext>
                </a:extLst>
              </a:tr>
              <a:tr h="201941">
                <a:tc>
                  <a:txBody>
                    <a:bodyPr/>
                    <a:lstStyle/>
                    <a:p>
                      <a:pPr algn="l"/>
                      <a:r>
                        <a:rPr lang="es-CO" sz="1200">
                          <a:effectLst/>
                        </a:rPr>
                        <a:t>SQ2</a:t>
                      </a:r>
                    </a:p>
                  </a:txBody>
                  <a:tcPr marL="12223" marR="12223" marT="12223" marB="12223">
                    <a:solidFill>
                      <a:schemeClr val="bg1">
                        <a:lumMod val="85000"/>
                      </a:schemeClr>
                    </a:solidFill>
                  </a:tcPr>
                </a:tc>
                <a:tc>
                  <a:txBody>
                    <a:bodyPr/>
                    <a:lstStyle/>
                    <a:p>
                      <a:pPr algn="l"/>
                      <a:r>
                        <a:rPr lang="es-CO" sz="1200">
                          <a:effectLst/>
                        </a:rPr>
                        <a:t>¿Qué datos se utilizan?</a:t>
                      </a:r>
                    </a:p>
                  </a:txBody>
                  <a:tcPr marL="12223" marR="12223" marT="12223" marB="12223"/>
                </a:tc>
                <a:extLst>
                  <a:ext uri="{0D108BD9-81ED-4DB2-BD59-A6C34878D82A}">
                    <a16:rowId xmlns:a16="http://schemas.microsoft.com/office/drawing/2014/main" val="1741764601"/>
                  </a:ext>
                </a:extLst>
              </a:tr>
              <a:tr h="385480">
                <a:tc>
                  <a:txBody>
                    <a:bodyPr/>
                    <a:lstStyle/>
                    <a:p>
                      <a:pPr algn="l"/>
                      <a:r>
                        <a:rPr lang="es-CO" sz="1200">
                          <a:effectLst/>
                        </a:rPr>
                        <a:t>SQ3</a:t>
                      </a:r>
                    </a:p>
                  </a:txBody>
                  <a:tcPr marL="12223" marR="12223" marT="12223" marB="12223">
                    <a:solidFill>
                      <a:schemeClr val="bg1">
                        <a:lumMod val="85000"/>
                      </a:schemeClr>
                    </a:solidFill>
                  </a:tcPr>
                </a:tc>
                <a:tc>
                  <a:txBody>
                    <a:bodyPr/>
                    <a:lstStyle/>
                    <a:p>
                      <a:pPr algn="l"/>
                      <a:r>
                        <a:rPr lang="es-CO" sz="1200">
                          <a:effectLst/>
                        </a:rPr>
                        <a:t>¿El artículo utiliza una estrategia de fusión de información para mejorar el rendimiento del aprendizaje automático?</a:t>
                      </a:r>
                    </a:p>
                  </a:txBody>
                  <a:tcPr marL="12223" marR="12223" marT="12223" marB="12223"/>
                </a:tc>
                <a:extLst>
                  <a:ext uri="{0D108BD9-81ED-4DB2-BD59-A6C34878D82A}">
                    <a16:rowId xmlns:a16="http://schemas.microsoft.com/office/drawing/2014/main" val="2188052821"/>
                  </a:ext>
                </a:extLst>
              </a:tr>
              <a:tr h="385480">
                <a:tc>
                  <a:txBody>
                    <a:bodyPr/>
                    <a:lstStyle/>
                    <a:p>
                      <a:pPr algn="l"/>
                      <a:r>
                        <a:rPr lang="es-CO" sz="1200">
                          <a:effectLst/>
                        </a:rPr>
                        <a:t>SQ4</a:t>
                      </a:r>
                    </a:p>
                  </a:txBody>
                  <a:tcPr marL="12223" marR="12223" marT="12223" marB="12223">
                    <a:solidFill>
                      <a:schemeClr val="bg1">
                        <a:lumMod val="85000"/>
                      </a:schemeClr>
                    </a:solidFill>
                  </a:tcPr>
                </a:tc>
                <a:tc>
                  <a:txBody>
                    <a:bodyPr/>
                    <a:lstStyle/>
                    <a:p>
                      <a:pPr algn="l"/>
                      <a:r>
                        <a:rPr lang="es-CO" sz="1200">
                          <a:effectLst/>
                        </a:rPr>
                        <a:t>¿Cuáles son los dispositivos que se utilizan para la recopilación de datos?</a:t>
                      </a:r>
                    </a:p>
                  </a:txBody>
                  <a:tcPr marL="12223" marR="12223" marT="12223" marB="12223"/>
                </a:tc>
                <a:extLst>
                  <a:ext uri="{0D108BD9-81ED-4DB2-BD59-A6C34878D82A}">
                    <a16:rowId xmlns:a16="http://schemas.microsoft.com/office/drawing/2014/main" val="2033463996"/>
                  </a:ext>
                </a:extLst>
              </a:tr>
              <a:tr h="201941">
                <a:tc>
                  <a:txBody>
                    <a:bodyPr/>
                    <a:lstStyle/>
                    <a:p>
                      <a:pPr algn="l"/>
                      <a:r>
                        <a:rPr lang="es-CO" sz="1200">
                          <a:effectLst/>
                        </a:rPr>
                        <a:t>SQ5</a:t>
                      </a:r>
                    </a:p>
                  </a:txBody>
                  <a:tcPr marL="12223" marR="12223" marT="12223" marB="12223">
                    <a:solidFill>
                      <a:schemeClr val="bg1">
                        <a:lumMod val="85000"/>
                      </a:schemeClr>
                    </a:solidFill>
                  </a:tcPr>
                </a:tc>
                <a:tc>
                  <a:txBody>
                    <a:bodyPr/>
                    <a:lstStyle/>
                    <a:p>
                      <a:pPr algn="l"/>
                      <a:r>
                        <a:rPr lang="es-CO" sz="1200">
                          <a:effectLst/>
                        </a:rPr>
                        <a:t>¿El artículo usa información de contexto?</a:t>
                      </a:r>
                    </a:p>
                  </a:txBody>
                  <a:tcPr marL="12223" marR="12223" marT="12223" marB="12223"/>
                </a:tc>
                <a:extLst>
                  <a:ext uri="{0D108BD9-81ED-4DB2-BD59-A6C34878D82A}">
                    <a16:rowId xmlns:a16="http://schemas.microsoft.com/office/drawing/2014/main" val="840245109"/>
                  </a:ext>
                </a:extLst>
              </a:tr>
              <a:tr h="569020">
                <a:tc>
                  <a:txBody>
                    <a:bodyPr/>
                    <a:lstStyle/>
                    <a:p>
                      <a:pPr algn="l"/>
                      <a:r>
                        <a:rPr lang="es-CO" sz="1200">
                          <a:effectLst/>
                        </a:rPr>
                        <a:t>SQ6</a:t>
                      </a:r>
                    </a:p>
                  </a:txBody>
                  <a:tcPr marL="12223" marR="12223" marT="12223" marB="12223">
                    <a:solidFill>
                      <a:schemeClr val="bg1">
                        <a:lumMod val="85000"/>
                      </a:schemeClr>
                    </a:solidFill>
                  </a:tcPr>
                </a:tc>
                <a:tc>
                  <a:txBody>
                    <a:bodyPr/>
                    <a:lstStyle/>
                    <a:p>
                      <a:pPr algn="l"/>
                      <a:r>
                        <a:rPr lang="es-CO" sz="1200">
                          <a:effectLst/>
                        </a:rPr>
                        <a:t>¿La propuesta utiliza aspectos de la Inteligencia Artificial explicable para explicar las predicciones de las propuestas de aprendizaje automático?</a:t>
                      </a:r>
                    </a:p>
                  </a:txBody>
                  <a:tcPr marL="12223" marR="12223" marT="12223" marB="12223"/>
                </a:tc>
                <a:extLst>
                  <a:ext uri="{0D108BD9-81ED-4DB2-BD59-A6C34878D82A}">
                    <a16:rowId xmlns:a16="http://schemas.microsoft.com/office/drawing/2014/main" val="1447586809"/>
                  </a:ext>
                </a:extLst>
              </a:tr>
              <a:tr h="201941">
                <a:tc>
                  <a:txBody>
                    <a:bodyPr/>
                    <a:lstStyle/>
                    <a:p>
                      <a:pPr algn="l"/>
                      <a:r>
                        <a:rPr lang="es-CO" sz="1200">
                          <a:effectLst/>
                        </a:rPr>
                        <a:t>SQ7</a:t>
                      </a:r>
                    </a:p>
                  </a:txBody>
                  <a:tcPr marL="12223" marR="12223" marT="12223" marB="12223">
                    <a:solidFill>
                      <a:schemeClr val="bg1">
                        <a:lumMod val="85000"/>
                      </a:schemeClr>
                    </a:solidFill>
                  </a:tcPr>
                </a:tc>
                <a:tc>
                  <a:txBody>
                    <a:bodyPr/>
                    <a:lstStyle/>
                    <a:p>
                      <a:pPr algn="l"/>
                      <a:r>
                        <a:rPr lang="es-CO" sz="1200">
                          <a:effectLst/>
                        </a:rPr>
                        <a:t>¿En qué escenarios se utilizan las ontologías?</a:t>
                      </a:r>
                    </a:p>
                  </a:txBody>
                  <a:tcPr marL="12223" marR="12223" marT="12223" marB="12223"/>
                </a:tc>
                <a:extLst>
                  <a:ext uri="{0D108BD9-81ED-4DB2-BD59-A6C34878D82A}">
                    <a16:rowId xmlns:a16="http://schemas.microsoft.com/office/drawing/2014/main" val="532941414"/>
                  </a:ext>
                </a:extLst>
              </a:tr>
              <a:tr h="201941">
                <a:tc>
                  <a:txBody>
                    <a:bodyPr/>
                    <a:lstStyle/>
                    <a:p>
                      <a:pPr algn="l"/>
                      <a:r>
                        <a:rPr lang="es-CO" sz="1200">
                          <a:effectLst/>
                        </a:rPr>
                        <a:t>SQ8</a:t>
                      </a:r>
                    </a:p>
                  </a:txBody>
                  <a:tcPr marL="12223" marR="12223" marT="12223" marB="12223">
                    <a:solidFill>
                      <a:schemeClr val="bg1">
                        <a:lumMod val="85000"/>
                      </a:schemeClr>
                    </a:solidFill>
                  </a:tcPr>
                </a:tc>
                <a:tc>
                  <a:txBody>
                    <a:bodyPr/>
                    <a:lstStyle/>
                    <a:p>
                      <a:pPr algn="l"/>
                      <a:r>
                        <a:rPr lang="es-CO" sz="1200">
                          <a:effectLst/>
                        </a:rPr>
                        <a:t>¿El estudio utiliza aspectos de apoyo social?</a:t>
                      </a:r>
                    </a:p>
                  </a:txBody>
                  <a:tcPr marL="12223" marR="12223" marT="12223" marB="12223"/>
                </a:tc>
                <a:extLst>
                  <a:ext uri="{0D108BD9-81ED-4DB2-BD59-A6C34878D82A}">
                    <a16:rowId xmlns:a16="http://schemas.microsoft.com/office/drawing/2014/main" val="480890041"/>
                  </a:ext>
                </a:extLst>
              </a:tr>
              <a:tr h="385480">
                <a:tc>
                  <a:txBody>
                    <a:bodyPr/>
                    <a:lstStyle/>
                    <a:p>
                      <a:pPr algn="l"/>
                      <a:r>
                        <a:rPr lang="es-CO" sz="1200">
                          <a:effectLst/>
                        </a:rPr>
                        <a:t>SQ9</a:t>
                      </a:r>
                    </a:p>
                  </a:txBody>
                  <a:tcPr marL="12223" marR="12223" marT="12223" marB="12223">
                    <a:solidFill>
                      <a:schemeClr val="bg1">
                        <a:lumMod val="85000"/>
                      </a:schemeClr>
                    </a:solidFill>
                  </a:tcPr>
                </a:tc>
                <a:tc>
                  <a:txBody>
                    <a:bodyPr/>
                    <a:lstStyle/>
                    <a:p>
                      <a:pPr algn="l"/>
                      <a:r>
                        <a:rPr lang="es-CO" sz="1200">
                          <a:effectLst/>
                        </a:rPr>
                        <a:t>¿Cuáles son los desafíos de aplicar el aprendizaje automático a la identificación de ideas suicidas?</a:t>
                      </a:r>
                    </a:p>
                  </a:txBody>
                  <a:tcPr marL="12223" marR="12223" marT="12223" marB="12223"/>
                </a:tc>
                <a:extLst>
                  <a:ext uri="{0D108BD9-81ED-4DB2-BD59-A6C34878D82A}">
                    <a16:rowId xmlns:a16="http://schemas.microsoft.com/office/drawing/2014/main" val="468948513"/>
                  </a:ext>
                </a:extLst>
              </a:tr>
              <a:tr h="201941">
                <a:tc gridSpan="2">
                  <a:txBody>
                    <a:bodyPr/>
                    <a:lstStyle/>
                    <a:p>
                      <a:pPr algn="l"/>
                      <a:r>
                        <a:rPr lang="es-CO" sz="1200" b="1">
                          <a:effectLst/>
                        </a:rPr>
                        <a:t>Preguntas estadísticas</a:t>
                      </a:r>
                    </a:p>
                  </a:txBody>
                  <a:tcPr marL="12223" marR="12223" marT="12223" marB="12223">
                    <a:solidFill>
                      <a:schemeClr val="bg1">
                        <a:lumMod val="85000"/>
                      </a:schemeClr>
                    </a:solidFill>
                  </a:tcPr>
                </a:tc>
                <a:tc hMerge="1">
                  <a:txBody>
                    <a:bodyPr/>
                    <a:lstStyle/>
                    <a:p>
                      <a:endParaRPr lang="es-CO"/>
                    </a:p>
                  </a:txBody>
                  <a:tcPr/>
                </a:tc>
                <a:extLst>
                  <a:ext uri="{0D108BD9-81ED-4DB2-BD59-A6C34878D82A}">
                    <a16:rowId xmlns:a16="http://schemas.microsoft.com/office/drawing/2014/main" val="3847398675"/>
                  </a:ext>
                </a:extLst>
              </a:tr>
              <a:tr h="201941">
                <a:tc>
                  <a:txBody>
                    <a:bodyPr/>
                    <a:lstStyle/>
                    <a:p>
                      <a:pPr algn="l"/>
                      <a:r>
                        <a:rPr lang="es-CO" sz="1200">
                          <a:effectLst/>
                        </a:rPr>
                        <a:t>STQ1</a:t>
                      </a:r>
                    </a:p>
                  </a:txBody>
                  <a:tcPr marL="12223" marR="12223" marT="12223" marB="12223">
                    <a:solidFill>
                      <a:schemeClr val="bg1">
                        <a:lumMod val="85000"/>
                      </a:schemeClr>
                    </a:solidFill>
                  </a:tcPr>
                </a:tc>
                <a:tc>
                  <a:txBody>
                    <a:bodyPr/>
                    <a:lstStyle/>
                    <a:p>
                      <a:pPr algn="l"/>
                      <a:r>
                        <a:rPr lang="es-CO" sz="1200">
                          <a:effectLst/>
                        </a:rPr>
                        <a:t>¿Dónde se publicaron los estudios?</a:t>
                      </a:r>
                    </a:p>
                  </a:txBody>
                  <a:tcPr marL="12223" marR="12223" marT="12223" marB="12223"/>
                </a:tc>
                <a:extLst>
                  <a:ext uri="{0D108BD9-81ED-4DB2-BD59-A6C34878D82A}">
                    <a16:rowId xmlns:a16="http://schemas.microsoft.com/office/drawing/2014/main" val="129312571"/>
                  </a:ext>
                </a:extLst>
              </a:tr>
              <a:tr h="201941">
                <a:tc>
                  <a:txBody>
                    <a:bodyPr/>
                    <a:lstStyle/>
                    <a:p>
                      <a:pPr algn="l"/>
                      <a:r>
                        <a:rPr lang="es-CO" sz="1200">
                          <a:effectLst/>
                        </a:rPr>
                        <a:t>STQ2</a:t>
                      </a:r>
                    </a:p>
                  </a:txBody>
                  <a:tcPr marL="12223" marR="12223" marT="12223" marB="12223">
                    <a:solidFill>
                      <a:schemeClr val="bg1">
                        <a:lumMod val="85000"/>
                      </a:schemeClr>
                    </a:solidFill>
                  </a:tcPr>
                </a:tc>
                <a:tc>
                  <a:txBody>
                    <a:bodyPr/>
                    <a:lstStyle/>
                    <a:p>
                      <a:pPr algn="l"/>
                      <a:r>
                        <a:rPr lang="es-CO" sz="1200">
                          <a:effectLst/>
                        </a:rPr>
                        <a:t>¿Cuántas publicaciones se produjeron al año?</a:t>
                      </a:r>
                    </a:p>
                  </a:txBody>
                  <a:tcPr marL="12223" marR="12223" marT="12223" marB="12223"/>
                </a:tc>
                <a:extLst>
                  <a:ext uri="{0D108BD9-81ED-4DB2-BD59-A6C34878D82A}">
                    <a16:rowId xmlns:a16="http://schemas.microsoft.com/office/drawing/2014/main" val="234787898"/>
                  </a:ext>
                </a:extLst>
              </a:tr>
            </a:tbl>
          </a:graphicData>
        </a:graphic>
      </p:graphicFrame>
    </p:spTree>
    <p:extLst>
      <p:ext uri="{BB962C8B-B14F-4D97-AF65-F5344CB8AC3E}">
        <p14:creationId xmlns:p14="http://schemas.microsoft.com/office/powerpoint/2010/main" val="1001184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5577840" y="34663"/>
            <a:ext cx="6106388" cy="1077218"/>
          </a:xfrm>
          <a:prstGeom prst="rect">
            <a:avLst/>
          </a:prstGeom>
          <a:noFill/>
          <a:effectLst>
            <a:glow rad="101600">
              <a:schemeClr val="accent4">
                <a:satMod val="175000"/>
                <a:alpha val="40000"/>
              </a:schemeClr>
            </a:glow>
          </a:effectLst>
        </p:spPr>
        <p:txBody>
          <a:bodyPr wrap="square" rtlCol="0">
            <a:spAutoFit/>
          </a:bodyPr>
          <a:lstStyle/>
          <a:p>
            <a:pPr lvl="0" algn="r">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Estados DEL ARTE</a:t>
            </a:r>
          </a:p>
          <a:p>
            <a:pPr lvl="0" algn="r">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p>
        </p:txBody>
      </p:sp>
      <p:sp>
        <p:nvSpPr>
          <p:cNvPr id="48" name="CuadroTexto 47">
            <a:extLst>
              <a:ext uri="{FF2B5EF4-FFF2-40B4-BE49-F238E27FC236}">
                <a16:creationId xmlns:a16="http://schemas.microsoft.com/office/drawing/2014/main" id="{2FFB3675-42CF-42EC-82FD-9D67F4D1F7B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C354D4D2-6509-4757-8C8C-AB6AAE8D460E}"/>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9" name="Imagen 18" descr="Gráfico, Gráfico radial&#10;&#10;Descripción generada automáticamente">
            <a:extLst>
              <a:ext uri="{FF2B5EF4-FFF2-40B4-BE49-F238E27FC236}">
                <a16:creationId xmlns:a16="http://schemas.microsoft.com/office/drawing/2014/main" id="{3A4F651C-4C18-431F-BD83-37EED3BC5A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2080" y="1311878"/>
            <a:ext cx="6279888" cy="5174550"/>
          </a:xfrm>
          <a:prstGeom prst="rect">
            <a:avLst/>
          </a:prstGeom>
        </p:spPr>
      </p:pic>
    </p:spTree>
    <p:extLst>
      <p:ext uri="{BB962C8B-B14F-4D97-AF65-F5344CB8AC3E}">
        <p14:creationId xmlns:p14="http://schemas.microsoft.com/office/powerpoint/2010/main" val="3823392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7" name="Imagen 16" descr="Gráfico, Gráfico circular&#10;&#10;Descripción generada automáticamente">
            <a:extLst>
              <a:ext uri="{FF2B5EF4-FFF2-40B4-BE49-F238E27FC236}">
                <a16:creationId xmlns:a16="http://schemas.microsoft.com/office/drawing/2014/main" id="{D2EEA34E-1C79-4239-A1F0-0CED37132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9518" y="1682111"/>
            <a:ext cx="5817222" cy="40977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81991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2" name="Imagen 11" descr="Diagrama&#10;&#10;Descripción generada automáticamente">
            <a:extLst>
              <a:ext uri="{FF2B5EF4-FFF2-40B4-BE49-F238E27FC236}">
                <a16:creationId xmlns:a16="http://schemas.microsoft.com/office/drawing/2014/main" id="{C3D47225-4139-45EF-9C06-C4F73267CC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131" y="1403446"/>
            <a:ext cx="6728411" cy="49280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74818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2" name="Imagen 11" descr="Diagrama&#10;&#10;Descripción generada automáticamente">
            <a:extLst>
              <a:ext uri="{FF2B5EF4-FFF2-40B4-BE49-F238E27FC236}">
                <a16:creationId xmlns:a16="http://schemas.microsoft.com/office/drawing/2014/main" id="{C3D47225-4139-45EF-9C06-C4F73267C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630" y="-5349269"/>
            <a:ext cx="17389260" cy="12736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53814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9" name="CuadroTexto 48">
            <a:extLst>
              <a:ext uri="{FF2B5EF4-FFF2-40B4-BE49-F238E27FC236}">
                <a16:creationId xmlns:a16="http://schemas.microsoft.com/office/drawing/2014/main" id="{CBB90234-6878-4AB9-BE5A-5C5C2FB7FB11}"/>
              </a:ext>
            </a:extLst>
          </p:cNvPr>
          <p:cNvSpPr txBox="1"/>
          <p:nvPr/>
        </p:nvSpPr>
        <p:spPr>
          <a:xfrm>
            <a:off x="838442" y="776693"/>
            <a:ext cx="3608674" cy="954107"/>
          </a:xfrm>
          <a:prstGeom prst="rect">
            <a:avLst/>
          </a:prstGeom>
          <a:noFill/>
        </p:spPr>
        <p:txBody>
          <a:bodyPr wrap="square" rtlCol="0">
            <a:spAutoFit/>
          </a:bodyPr>
          <a:lstStyle/>
          <a:p>
            <a:pPr algn="ctr"/>
            <a:r>
              <a:rPr lang="es-CO" sz="2400">
                <a:solidFill>
                  <a:srgbClr val="064752"/>
                </a:solidFill>
                <a:latin typeface="Coalition" panose="02000000000000000000" pitchFamily="2" charset="0"/>
              </a:rPr>
              <a:t>Machine </a:t>
            </a:r>
            <a:r>
              <a:rPr lang="es-CO" sz="3200">
                <a:solidFill>
                  <a:srgbClr val="064752"/>
                </a:solidFill>
                <a:latin typeface="Coalition" panose="02000000000000000000" pitchFamily="2" charset="0"/>
              </a:rPr>
              <a:t>learning</a:t>
            </a:r>
            <a:endParaRPr lang="es-CO" sz="2400">
              <a:solidFill>
                <a:srgbClr val="064752"/>
              </a:solidFill>
              <a:latin typeface="Coalition" panose="02000000000000000000" pitchFamily="2" charset="0"/>
            </a:endParaRPr>
          </a:p>
        </p:txBody>
      </p:sp>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18526" y="154939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5556068" y="298050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2" name="CuadroTexto 51">
            <a:extLst>
              <a:ext uri="{FF2B5EF4-FFF2-40B4-BE49-F238E27FC236}">
                <a16:creationId xmlns:a16="http://schemas.microsoft.com/office/drawing/2014/main" id="{1B8B49B3-3F33-46A7-8E74-DF23E44074B0}"/>
              </a:ext>
            </a:extLst>
          </p:cNvPr>
          <p:cNvSpPr txBox="1"/>
          <p:nvPr/>
        </p:nvSpPr>
        <p:spPr>
          <a:xfrm>
            <a:off x="4309354" y="5585308"/>
            <a:ext cx="6889926" cy="646331"/>
          </a:xfrm>
          <a:prstGeom prst="rect">
            <a:avLst/>
          </a:prstGeom>
          <a:noFill/>
        </p:spPr>
        <p:txBody>
          <a:bodyPr wrap="square" rtlCol="0">
            <a:spAutoFit/>
          </a:bodyPr>
          <a:lstStyle/>
          <a:p>
            <a:pPr algn="ctr"/>
            <a:r>
              <a:rPr lang="es-CO" sz="3600">
                <a:solidFill>
                  <a:srgbClr val="064752"/>
                </a:solidFill>
                <a:latin typeface="Coalition" panose="02000000000000000000" pitchFamily="2" charset="0"/>
              </a:rPr>
              <a:t>Machine learning</a:t>
            </a:r>
          </a:p>
        </p:txBody>
      </p:sp>
    </p:spTree>
    <p:extLst>
      <p:ext uri="{BB962C8B-B14F-4D97-AF65-F5344CB8AC3E}">
        <p14:creationId xmlns:p14="http://schemas.microsoft.com/office/powerpoint/2010/main" val="1404607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500">
        <p159:morph option="byObject"/>
      </p:transition>
    </mc:Choice>
    <mc:Fallback>
      <p:transition spd="slow" advClick="0"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6" presetClass="emph" presetSubtype="0" fill="hold" grpId="1" nodeType="clickEffect">
                                  <p:stCondLst>
                                    <p:cond delay="0"/>
                                  </p:stCondLst>
                                  <p:childTnLst>
                                    <p:animScale>
                                      <p:cBhvr>
                                        <p:cTn id="11" dur="2000" fill="hold"/>
                                        <p:tgtEl>
                                          <p:spTgt spid="16"/>
                                        </p:tgtEl>
                                      </p:cBhvr>
                                      <p:by x="400000" y="400000"/>
                                    </p:animScale>
                                  </p:childTnLst>
                                </p:cTn>
                              </p:par>
                            </p:childTnLst>
                          </p:cTn>
                        </p:par>
                      </p:childTnLst>
                    </p:cTn>
                  </p:par>
                </p:childTnLst>
              </p:cTn>
              <p:nextCondLst>
                <p:cond evt="onClick" delay="0">
                  <p:tgtEl>
                    <p:spTgt spid="16"/>
                  </p:tgtEl>
                </p:cond>
              </p:nextCondLst>
            </p:seq>
          </p:childTnLst>
        </p:cTn>
      </p:par>
    </p:tnLst>
    <p:bldLst>
      <p:bldP spid="16" grpId="0" animBg="1"/>
      <p:bldP spid="1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2" name="Imagen 11" descr="Diagrama&#10;&#10;Descripción generada automáticamente">
            <a:extLst>
              <a:ext uri="{FF2B5EF4-FFF2-40B4-BE49-F238E27FC236}">
                <a16:creationId xmlns:a16="http://schemas.microsoft.com/office/drawing/2014/main" id="{C3D47225-4139-45EF-9C06-C4F73267C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342" y="-1385445"/>
            <a:ext cx="17389260" cy="12736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55975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2" name="Imagen 11" descr="Diagrama&#10;&#10;Descripción generada automáticamente">
            <a:extLst>
              <a:ext uri="{FF2B5EF4-FFF2-40B4-BE49-F238E27FC236}">
                <a16:creationId xmlns:a16="http://schemas.microsoft.com/office/drawing/2014/main" id="{C3D47225-4139-45EF-9C06-C4F73267C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5607454"/>
            <a:ext cx="17389260" cy="12736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0994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2" name="Imagen 11" descr="Diagrama&#10;&#10;Descripción generada automáticamente">
            <a:extLst>
              <a:ext uri="{FF2B5EF4-FFF2-40B4-BE49-F238E27FC236}">
                <a16:creationId xmlns:a16="http://schemas.microsoft.com/office/drawing/2014/main" id="{C3D47225-4139-45EF-9C06-C4F73267C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937" y="-5349269"/>
            <a:ext cx="17389260" cy="12736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22063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2" name="Imagen 11" descr="Diagrama&#10;&#10;Descripción generada automáticamente">
            <a:extLst>
              <a:ext uri="{FF2B5EF4-FFF2-40B4-BE49-F238E27FC236}">
                <a16:creationId xmlns:a16="http://schemas.microsoft.com/office/drawing/2014/main" id="{C3D47225-4139-45EF-9C06-C4F73267C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901" y="1637012"/>
            <a:ext cx="17389260" cy="12736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8535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2" name="Imagen 11" descr="Diagrama&#10;&#10;Descripción generada automáticamente">
            <a:extLst>
              <a:ext uri="{FF2B5EF4-FFF2-40B4-BE49-F238E27FC236}">
                <a16:creationId xmlns:a16="http://schemas.microsoft.com/office/drawing/2014/main" id="{C3D47225-4139-45EF-9C06-C4F73267C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897" y="1384625"/>
            <a:ext cx="17389260" cy="12736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4407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2" name="Imagen 11" descr="Diagrama&#10;&#10;Descripción generada automáticamente">
            <a:extLst>
              <a:ext uri="{FF2B5EF4-FFF2-40B4-BE49-F238E27FC236}">
                <a16:creationId xmlns:a16="http://schemas.microsoft.com/office/drawing/2014/main" id="{C3D47225-4139-45EF-9C06-C4F73267CC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5405" y="1523344"/>
            <a:ext cx="6728411" cy="49280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16466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7" name="Imagen 16" descr="Diagrama&#10;&#10;Descripción generada automáticamente">
            <a:extLst>
              <a:ext uri="{FF2B5EF4-FFF2-40B4-BE49-F238E27FC236}">
                <a16:creationId xmlns:a16="http://schemas.microsoft.com/office/drawing/2014/main" id="{B1C201C9-ABF8-4890-8355-52E7D41CD4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1097" y="1086938"/>
            <a:ext cx="5775350" cy="46451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2776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NÚM.1</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17" name="Imagen 16" descr="Diagrama&#10;&#10;Descripción generada automáticamente">
            <a:extLst>
              <a:ext uri="{FF2B5EF4-FFF2-40B4-BE49-F238E27FC236}">
                <a16:creationId xmlns:a16="http://schemas.microsoft.com/office/drawing/2014/main" id="{B1C201C9-ABF8-4890-8355-52E7D41CD4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131" y="-2012973"/>
            <a:ext cx="12790423" cy="102874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99094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NÚM.2</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56337" y="148131"/>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2463966" y="5871452"/>
            <a:ext cx="726406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rgbClr val="064752"/>
                </a:solidFill>
                <a:latin typeface="Coalition" panose="02000000000000000000" pitchFamily="2" charset="0"/>
              </a:rPr>
              <a:t>Using logistic regression method to classify tweets into the selected topics</a:t>
            </a:r>
            <a:endParaRPr kumimoji="0" lang="es-CO" sz="1400" b="0" i="0" u="none" strike="noStrike" kern="0" cap="none" spc="0" normalizeH="0" baseline="0" noProof="0">
              <a:ln>
                <a:noFill/>
              </a:ln>
              <a:solidFill>
                <a:srgbClr val="064752"/>
              </a:solidFill>
              <a:uLnTx/>
              <a:uFillTx/>
              <a:latin typeface="Coalition" panose="02000000000000000000" pitchFamily="2" charset="0"/>
            </a:endParaRPr>
          </a:p>
        </p:txBody>
      </p:sp>
      <p:pic>
        <p:nvPicPr>
          <p:cNvPr id="48" name="Imagen 47" descr="Interfaz de usuario gráfica, Texto, Aplicación&#10;&#10;Descripción generada automáticamente">
            <a:extLst>
              <a:ext uri="{FF2B5EF4-FFF2-40B4-BE49-F238E27FC236}">
                <a16:creationId xmlns:a16="http://schemas.microsoft.com/office/drawing/2014/main" id="{3C76CE90-795D-42FA-9CFB-8002DF9BA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026" y="2083698"/>
            <a:ext cx="9618497" cy="26093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3120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NÚM.2</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D09DDECD-B8E5-4D67-8B03-E6D98D9ECB2E}"/>
              </a:ext>
            </a:extLst>
          </p:cNvPr>
          <p:cNvSpPr txBox="1"/>
          <p:nvPr/>
        </p:nvSpPr>
        <p:spPr>
          <a:xfrm>
            <a:off x="1454308" y="2378678"/>
            <a:ext cx="9267493" cy="2123658"/>
          </a:xfrm>
          <a:prstGeom prst="rect">
            <a:avLst/>
          </a:prstGeom>
          <a:noFill/>
        </p:spPr>
        <p:txBody>
          <a:bodyPr wrap="square" rtlCol="0">
            <a:spAutoFit/>
          </a:bodyPr>
          <a:lstStyle/>
          <a:p>
            <a:pPr algn="just"/>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El objetivo de la investigación es diseñar una aplicación que utilice el método de aprendizaje automático llamado Regresión logística para clasificar tweets en cuatro temas principales (Salud, Deportes, Tecnología y música). Durante la investigación se trabajaron cuatro procesos principales que fueron: la obtención de tweets, el preprocesamiento, la extracción de características de texto y el aprendizaje automático.</a:t>
            </a:r>
          </a:p>
        </p:txBody>
      </p:sp>
    </p:spTree>
    <p:extLst>
      <p:ext uri="{BB962C8B-B14F-4D97-AF65-F5344CB8AC3E}">
        <p14:creationId xmlns:p14="http://schemas.microsoft.com/office/powerpoint/2010/main" val="1261839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18526" y="154939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16" name="Hexágono 15"/>
          <p:cNvSpPr/>
          <p:nvPr/>
        </p:nvSpPr>
        <p:spPr>
          <a:xfrm>
            <a:off x="-193578" y="-173107"/>
            <a:ext cx="12715778" cy="7183508"/>
          </a:xfrm>
          <a:prstGeom prst="hexagon">
            <a:avLst>
              <a:gd name="adj" fmla="val 0"/>
              <a:gd name="vf" fmla="val 115470"/>
            </a:avLst>
          </a:prstGeom>
          <a:gradFill flip="none" rotWithShape="1">
            <a:gsLst>
              <a:gs pos="0">
                <a:srgbClr val="41D8F1"/>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outerShdw blurRad="63500" sx="102000" sy="102000" algn="ctr" rotWithShape="0">
                  <a:prstClr val="black">
                    <a:alpha val="40000"/>
                  </a:prstClr>
                </a:outerShdw>
              </a:effectLst>
              <a:uLnTx/>
              <a:uFillTx/>
            </a:endParaRPr>
          </a:p>
        </p:txBody>
      </p:sp>
      <p:sp>
        <p:nvSpPr>
          <p:cNvPr id="2" name="Forma libre 1"/>
          <p:cNvSpPr/>
          <p:nvPr/>
        </p:nvSpPr>
        <p:spPr>
          <a:xfrm>
            <a:off x="11609917" y="176569"/>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8707791" y="1655839"/>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8712810" y="738412"/>
            <a:ext cx="1074905" cy="79484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11796920" y="3316736"/>
            <a:ext cx="959970" cy="85812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9713065" y="11977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0641097" y="17347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0673940" y="72016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10639433" y="-26124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11619357" y="1156477"/>
            <a:ext cx="1264220" cy="107224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1573896" y="2351168"/>
            <a:ext cx="1119828" cy="84312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2" name="CuadroTexto 11"/>
          <p:cNvSpPr txBox="1"/>
          <p:nvPr/>
        </p:nvSpPr>
        <p:spPr>
          <a:xfrm>
            <a:off x="1472681" y="2459504"/>
            <a:ext cx="9267493" cy="2015936"/>
          </a:xfrm>
          <a:prstGeom prst="rect">
            <a:avLst/>
          </a:prstGeom>
          <a:noFill/>
        </p:spPr>
        <p:txBody>
          <a:bodyPr wrap="square" rtlCol="0">
            <a:spAutoFit/>
          </a:bodyPr>
          <a:lstStyle/>
          <a:p>
            <a:pPr algn="just"/>
            <a:r>
              <a:rPr lang="es-CO" sz="25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Es una rama de la Inteligencia Artificial que se basa en la idea de que podemos construir máquinas capaces de acceder a los datos, procesarlos y aprender por sí mismas, con algoritmos que consiguen que las máquinas sean progresivamente más inteligentes, sin necesitar de la supervisión humana de forma constante.</a:t>
            </a: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8" name="CuadroTexto 47"/>
          <p:cNvSpPr txBox="1"/>
          <p:nvPr/>
        </p:nvSpPr>
        <p:spPr>
          <a:xfrm>
            <a:off x="6979920" y="121440"/>
            <a:ext cx="5212080" cy="1077218"/>
          </a:xfrm>
          <a:prstGeom prst="rect">
            <a:avLst/>
          </a:prstGeom>
          <a:noFill/>
          <a:effectLst>
            <a:glow rad="101600">
              <a:schemeClr val="accent4">
                <a:satMod val="175000"/>
                <a:alpha val="40000"/>
              </a:schemeClr>
            </a:glow>
          </a:effectLst>
        </p:spPr>
        <p:txBody>
          <a:bodyPr wrap="square" rtlCol="0">
            <a:spAutoFit/>
          </a:bodyPr>
          <a:lstStyle/>
          <a:p>
            <a:pPr algn="r"/>
            <a:r>
              <a:rPr lang="es-CO" sz="32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Qué es MACHINE LEARNING</a:t>
            </a:r>
          </a:p>
        </p:txBody>
      </p:sp>
      <p:sp>
        <p:nvSpPr>
          <p:cNvPr id="11" name="Elipse 10"/>
          <p:cNvSpPr/>
          <p:nvPr/>
        </p:nvSpPr>
        <p:spPr>
          <a:xfrm>
            <a:off x="-786600" y="6059663"/>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3" name="Forma libre 22"/>
          <p:cNvSpPr/>
          <p:nvPr/>
        </p:nvSpPr>
        <p:spPr>
          <a:xfrm rot="16200000">
            <a:off x="2638268" y="2809623"/>
            <a:ext cx="1403670" cy="64516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3" name="CuadroTexto 62"/>
          <p:cNvSpPr txBox="1"/>
          <p:nvPr/>
        </p:nvSpPr>
        <p:spPr>
          <a:xfrm>
            <a:off x="-70030" y="-28172"/>
            <a:ext cx="880271" cy="643353"/>
          </a:xfrm>
          <a:prstGeom prst="rect">
            <a:avLst/>
          </a:prstGeom>
          <a:noFill/>
          <a:effectLst>
            <a:glow rad="101600">
              <a:schemeClr val="accent4">
                <a:satMod val="175000"/>
                <a:alpha val="40000"/>
              </a:schemeClr>
            </a:glow>
          </a:effectLst>
        </p:spPr>
        <p:txBody>
          <a:bodyPr wrap="square" rtlCol="0">
            <a:spAutoFit/>
          </a:bodyPr>
          <a:lstStyle/>
          <a:p>
            <a:pPr algn="ctr"/>
            <a:r>
              <a:rPr lang="es-CO" sz="3600">
                <a:solidFill>
                  <a:schemeClr val="tx1">
                    <a:lumMod val="85000"/>
                    <a:lumOff val="15000"/>
                  </a:schemeClr>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1</a:t>
            </a:r>
          </a:p>
        </p:txBody>
      </p:sp>
      <p:sp>
        <p:nvSpPr>
          <p:cNvPr id="64" name="CuadroTexto 63"/>
          <p:cNvSpPr txBox="1"/>
          <p:nvPr/>
        </p:nvSpPr>
        <p:spPr>
          <a:xfrm>
            <a:off x="6284068" y="5370020"/>
            <a:ext cx="6173874" cy="1200329"/>
          </a:xfrm>
          <a:prstGeom prst="rect">
            <a:avLst/>
          </a:prstGeom>
          <a:noFill/>
        </p:spPr>
        <p:txBody>
          <a:bodyPr wrap="square" rtlCol="0">
            <a:spAutoFit/>
          </a:bodyPr>
          <a:lstStyle/>
          <a:p>
            <a:pPr algn="ctr"/>
            <a:r>
              <a:rPr lang="es-CO" sz="3600">
                <a:solidFill>
                  <a:srgbClr val="0C879C"/>
                </a:solidFill>
                <a:latin typeface="Coalition" panose="02000000000000000000" pitchFamily="2" charset="0"/>
              </a:rPr>
              <a:t>MACHINE LEARNING</a:t>
            </a:r>
          </a:p>
        </p:txBody>
      </p:sp>
      <p:sp>
        <p:nvSpPr>
          <p:cNvPr id="65" name="CuadroTexto 64"/>
          <p:cNvSpPr txBox="1"/>
          <p:nvPr/>
        </p:nvSpPr>
        <p:spPr>
          <a:xfrm>
            <a:off x="2100551" y="994942"/>
            <a:ext cx="2168636" cy="523220"/>
          </a:xfrm>
          <a:prstGeom prst="rect">
            <a:avLst/>
          </a:prstGeom>
          <a:noFill/>
        </p:spPr>
        <p:txBody>
          <a:bodyPr wrap="square" rtlCol="0">
            <a:spAutoFit/>
          </a:bodyPr>
          <a:lstStyle/>
          <a:p>
            <a:pPr algn="ctr"/>
            <a:r>
              <a:rPr lang="es-CO" sz="1400">
                <a:solidFill>
                  <a:srgbClr val="064752"/>
                </a:solidFill>
                <a:latin typeface="Coalition" panose="02000000000000000000" pitchFamily="2" charset="0"/>
              </a:rPr>
              <a:t>MACHINE LEARNING</a:t>
            </a:r>
          </a:p>
        </p:txBody>
      </p:sp>
      <p:sp>
        <p:nvSpPr>
          <p:cNvPr id="49" name="Arco 48">
            <a:extLst>
              <a:ext uri="{FF2B5EF4-FFF2-40B4-BE49-F238E27FC236}">
                <a16:creationId xmlns:a16="http://schemas.microsoft.com/office/drawing/2014/main" id="{D05C1B98-E033-4F5F-A59F-8EEBF7E54A10}"/>
              </a:ext>
            </a:extLst>
          </p:cNvPr>
          <p:cNvSpPr/>
          <p:nvPr/>
        </p:nvSpPr>
        <p:spPr>
          <a:xfrm rot="18510011">
            <a:off x="-1815543" y="49959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52" name="CuadroTexto 51">
            <a:extLst>
              <a:ext uri="{FF2B5EF4-FFF2-40B4-BE49-F238E27FC236}">
                <a16:creationId xmlns:a16="http://schemas.microsoft.com/office/drawing/2014/main" id="{162DFEA8-3A17-49E3-AFB0-257375CB9E30}"/>
              </a:ext>
            </a:extLst>
          </p:cNvPr>
          <p:cNvSpPr txBox="1"/>
          <p:nvPr/>
        </p:nvSpPr>
        <p:spPr>
          <a:xfrm>
            <a:off x="5638800" y="4735284"/>
            <a:ext cx="5210636" cy="523220"/>
          </a:xfrm>
          <a:prstGeom prst="rect">
            <a:avLst/>
          </a:prstGeom>
          <a:noFill/>
        </p:spPr>
        <p:txBody>
          <a:bodyPr wrap="square">
            <a:spAutoFit/>
          </a:bodyPr>
          <a:lstStyle/>
          <a:p>
            <a:pPr algn="r"/>
            <a:r>
              <a:rPr lang="es-CO" sz="1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Hernández, M., INTELIGENCIA ARTIFICIAL y su aplicación a los negocios. Universidad Complutense de Madrid. 2020</a:t>
            </a:r>
            <a:endParaRPr lang="es-CO" sz="1400">
              <a:latin typeface="Dosis" panose="02010703020202060003" pitchFamily="2" charset="0"/>
            </a:endParaRPr>
          </a:p>
        </p:txBody>
      </p:sp>
    </p:spTree>
    <p:extLst>
      <p:ext uri="{BB962C8B-B14F-4D97-AF65-F5344CB8AC3E}">
        <p14:creationId xmlns:p14="http://schemas.microsoft.com/office/powerpoint/2010/main" val="37147082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dissolve">
                                      <p:cBhvr>
                                        <p:cTn id="14" dur="500"/>
                                        <p:tgtEl>
                                          <p:spTgt spid="63"/>
                                        </p:tgtEl>
                                      </p:cBhvr>
                                    </p:animEffect>
                                  </p:childTnLst>
                                </p:cTn>
                              </p:par>
                            </p:childTnLst>
                          </p:cTn>
                        </p:par>
                        <p:par>
                          <p:cTn id="15" fill="hold">
                            <p:stCondLst>
                              <p:cond delay="100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8" grpId="0"/>
      <p:bldP spid="63" grpId="0"/>
      <p:bldP spid="5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NÚM.2</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D09DDECD-B8E5-4D67-8B03-E6D98D9ECB2E}"/>
              </a:ext>
            </a:extLst>
          </p:cNvPr>
          <p:cNvSpPr txBox="1"/>
          <p:nvPr/>
        </p:nvSpPr>
        <p:spPr>
          <a:xfrm>
            <a:off x="1483109" y="1891584"/>
            <a:ext cx="9267493" cy="3139321"/>
          </a:xfrm>
          <a:prstGeom prst="rect">
            <a:avLst/>
          </a:prstGeom>
          <a:noFill/>
        </p:spPr>
        <p:txBody>
          <a:bodyPr wrap="square" rtlCol="0">
            <a:spAutoFit/>
          </a:bodyPr>
          <a:lstStyle/>
          <a:p>
            <a:pPr algn="just"/>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Para realizar el proceso de diseño se decidió dividir el modelo de datos en tres conjuntos: el conjunto de datos de entrenamiento, el conjunto de datos de evaluación y el conjunto de datos de prueba. </a:t>
            </a:r>
          </a:p>
          <a:p>
            <a:pPr algn="just"/>
            <a:endPar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endParaRPr>
          </a:p>
          <a:p>
            <a:pPr algn="just"/>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Donde el conjunto de datos de entrenamiento se utilizó para entrenar al clasificador, el conjunto de datos de evaluación fue el 20% de los datos de entrenamiento, el cual se utilizó para evaluar la precisión del modelo y el conjunto de datos de prueba se utilizó para clasificar los tweets en uno de los cuatro grandes grupos principales.</a:t>
            </a:r>
          </a:p>
        </p:txBody>
      </p:sp>
    </p:spTree>
    <p:extLst>
      <p:ext uri="{BB962C8B-B14F-4D97-AF65-F5344CB8AC3E}">
        <p14:creationId xmlns:p14="http://schemas.microsoft.com/office/powerpoint/2010/main" val="2180201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NÚM.2</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D09DDECD-B8E5-4D67-8B03-E6D98D9ECB2E}"/>
              </a:ext>
            </a:extLst>
          </p:cNvPr>
          <p:cNvSpPr txBox="1"/>
          <p:nvPr/>
        </p:nvSpPr>
        <p:spPr>
          <a:xfrm>
            <a:off x="1384956" y="2786528"/>
            <a:ext cx="9267493" cy="1785104"/>
          </a:xfrm>
          <a:prstGeom prst="rect">
            <a:avLst/>
          </a:prstGeom>
          <a:noFill/>
        </p:spPr>
        <p:txBody>
          <a:bodyPr wrap="square" rtlCol="0">
            <a:spAutoFit/>
          </a:bodyPr>
          <a:lstStyle/>
          <a:p>
            <a:pPr algn="just"/>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Finalmente, en el proceso de aprendizaje automático se usa la ecuación de regresión logística, calculando el valor de probabilidad de cada etiqueta del tweet, donde los valores de las palabras se multiplican por los pesos que se tienen para cada temática, el resultado mayor de estas ecuaciones referenciará a que temática pertenece el tweet.</a:t>
            </a:r>
          </a:p>
        </p:txBody>
      </p:sp>
    </p:spTree>
    <p:extLst>
      <p:ext uri="{BB962C8B-B14F-4D97-AF65-F5344CB8AC3E}">
        <p14:creationId xmlns:p14="http://schemas.microsoft.com/office/powerpoint/2010/main" val="1621064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NÚM.2</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3074" name="Picture 2" descr="Tabla&#10;&#10;Descripción generada automáticamente">
            <a:extLst>
              <a:ext uri="{FF2B5EF4-FFF2-40B4-BE49-F238E27FC236}">
                <a16:creationId xmlns:a16="http://schemas.microsoft.com/office/drawing/2014/main" id="{714E4606-62A8-4FFF-99FF-AB9E54678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154" y="2219743"/>
            <a:ext cx="8043690" cy="239848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279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NÚM.2</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48" name="CuadroTexto 47">
            <a:extLst>
              <a:ext uri="{FF2B5EF4-FFF2-40B4-BE49-F238E27FC236}">
                <a16:creationId xmlns:a16="http://schemas.microsoft.com/office/drawing/2014/main" id="{8EC20D39-7B07-44F5-B9B1-F901D867440B}"/>
              </a:ext>
            </a:extLst>
          </p:cNvPr>
          <p:cNvSpPr txBox="1"/>
          <p:nvPr/>
        </p:nvSpPr>
        <p:spPr>
          <a:xfrm>
            <a:off x="1062598" y="1583239"/>
            <a:ext cx="9267493" cy="3139321"/>
          </a:xfrm>
          <a:prstGeom prst="rect">
            <a:avLst/>
          </a:prstGeom>
          <a:noFill/>
        </p:spPr>
        <p:txBody>
          <a:bodyPr wrap="square" rtlCol="0">
            <a:spAutoFit/>
          </a:bodyPr>
          <a:lstStyle/>
          <a:p>
            <a:pPr marL="342900" indent="-342900" algn="just">
              <a:buFont typeface="Arial" panose="020B0604020202020204" pitchFamily="34" charset="0"/>
              <a:buChar char="•"/>
            </a:pPr>
            <a:r>
              <a:rPr lang="es-ES"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para clasificar tweets en cuatro temas principales (Salud, Deportes, Tecnología y música)  utilizando el método de aprendizaje automático llamado regresión lineal</a:t>
            </a:r>
          </a:p>
          <a:p>
            <a:pPr marL="342900" indent="-342900" algn="just">
              <a:buFont typeface="Arial" panose="020B0604020202020204" pitchFamily="34" charset="0"/>
              <a:buChar char="•"/>
            </a:pPr>
            <a:r>
              <a:rPr lang="es-ES"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Se extrae los tweets por medio de un API de </a:t>
            </a:r>
            <a:r>
              <a:rPr lang="es-ES" sz="22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twitter</a:t>
            </a:r>
            <a:endParaRPr lang="es-ES"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endParaRPr>
          </a:p>
          <a:p>
            <a:pPr marL="342900" indent="-342900" algn="just">
              <a:buFont typeface="Arial" panose="020B0604020202020204" pitchFamily="34" charset="0"/>
              <a:buChar char="•"/>
            </a:pPr>
            <a:r>
              <a:rPr lang="es-ES"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Se realiza un proceso de limpieza de datos</a:t>
            </a:r>
          </a:p>
          <a:p>
            <a:pPr marL="342900" indent="-342900" algn="just">
              <a:buFont typeface="Arial" panose="020B0604020202020204" pitchFamily="34" charset="0"/>
              <a:buChar char="•"/>
            </a:pPr>
            <a:r>
              <a:rPr lang="es-ES"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Se divide los datos en tres grupos</a:t>
            </a:r>
          </a:p>
          <a:p>
            <a:pPr marL="342900" indent="-342900" algn="just">
              <a:buFont typeface="Arial" panose="020B0604020202020204" pitchFamily="34" charset="0"/>
              <a:buChar char="•"/>
            </a:pPr>
            <a:r>
              <a:rPr lang="es-ES"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proceso de extracción de características, en el cual utilizando el modelo ‘Bag </a:t>
            </a:r>
            <a:r>
              <a:rPr lang="es-ES" sz="22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of</a:t>
            </a:r>
            <a:r>
              <a:rPr lang="es-ES"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a:t>
            </a:r>
            <a:r>
              <a:rPr lang="es-ES" sz="22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Words</a:t>
            </a:r>
            <a:r>
              <a:rPr lang="es-ES"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a:t>
            </a:r>
          </a:p>
          <a:p>
            <a:pPr marL="342900" indent="-342900" algn="just">
              <a:buFont typeface="Arial" panose="020B0604020202020204" pitchFamily="34" charset="0"/>
              <a:buChar char="•"/>
            </a:pPr>
            <a:r>
              <a:rPr lang="es-ES"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se usa la ecuación de regresión logística</a:t>
            </a:r>
          </a:p>
          <a:p>
            <a:pPr marL="342900" indent="-342900" algn="just">
              <a:buFont typeface="Arial" panose="020B0604020202020204" pitchFamily="34" charset="0"/>
              <a:buChar char="•"/>
            </a:pPr>
            <a:endPar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endParaRPr>
          </a:p>
        </p:txBody>
      </p:sp>
      <p:pic>
        <p:nvPicPr>
          <p:cNvPr id="52" name="Picture 2" descr="Tabla&#10;&#10;Descripción generada automáticamente">
            <a:extLst>
              <a:ext uri="{FF2B5EF4-FFF2-40B4-BE49-F238E27FC236}">
                <a16:creationId xmlns:a16="http://schemas.microsoft.com/office/drawing/2014/main" id="{7EA9E5F1-6683-4B4B-8791-E2F2331F2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575" y="4519534"/>
            <a:ext cx="8043690" cy="239848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543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NÚM.3</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56337" y="148131"/>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2463966" y="5871452"/>
            <a:ext cx="726406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rgbClr val="064752"/>
                </a:solidFill>
                <a:latin typeface="Coalition" panose="02000000000000000000" pitchFamily="2" charset="0"/>
              </a:rPr>
              <a:t>VALORACIÓN DE RIESGO CARDIOVASCULAR MEDIANTE MODELOS DE CLASIFICACIÓN</a:t>
            </a:r>
            <a:endParaRPr kumimoji="0" lang="es-CO" sz="1400" b="0" i="0" u="none" strike="noStrike" kern="0" cap="none" spc="0" normalizeH="0" baseline="0" noProof="0">
              <a:ln>
                <a:noFill/>
              </a:ln>
              <a:solidFill>
                <a:srgbClr val="064752"/>
              </a:solidFill>
              <a:uLnTx/>
              <a:uFillTx/>
              <a:latin typeface="Coalition" panose="02000000000000000000" pitchFamily="2" charset="0"/>
            </a:endParaRPr>
          </a:p>
        </p:txBody>
      </p:sp>
      <p:pic>
        <p:nvPicPr>
          <p:cNvPr id="12" name="Imagen 11">
            <a:extLst>
              <a:ext uri="{FF2B5EF4-FFF2-40B4-BE49-F238E27FC236}">
                <a16:creationId xmlns:a16="http://schemas.microsoft.com/office/drawing/2014/main" id="{7FEA3D9B-F78A-4E83-AE0E-028DB556E8A5}"/>
              </a:ext>
            </a:extLst>
          </p:cNvPr>
          <p:cNvPicPr>
            <a:picLocks noChangeAspect="1"/>
          </p:cNvPicPr>
          <p:nvPr/>
        </p:nvPicPr>
        <p:blipFill>
          <a:blip r:embed="rId2"/>
          <a:stretch>
            <a:fillRect/>
          </a:stretch>
        </p:blipFill>
        <p:spPr>
          <a:xfrm>
            <a:off x="1341037" y="1543443"/>
            <a:ext cx="9535785" cy="34810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479668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NÚM.3</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D09DDECD-B8E5-4D67-8B03-E6D98D9ECB2E}"/>
              </a:ext>
            </a:extLst>
          </p:cNvPr>
          <p:cNvSpPr txBox="1"/>
          <p:nvPr/>
        </p:nvSpPr>
        <p:spPr>
          <a:xfrm>
            <a:off x="1454308" y="2378678"/>
            <a:ext cx="9267493" cy="2123658"/>
          </a:xfrm>
          <a:prstGeom prst="rect">
            <a:avLst/>
          </a:prstGeom>
          <a:noFill/>
        </p:spPr>
        <p:txBody>
          <a:bodyPr wrap="square" rtlCol="0">
            <a:spAutoFit/>
          </a:bodyPr>
          <a:lstStyle/>
          <a:p>
            <a:pPr algn="just"/>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El ejercicio de clasificación utilizado por los autores, está encaminado a la valoración de un conjunto de variables que describen el riesgo cardiovascular (RC) de pacientes mexicanos, con el objetivo de seleccionar los modelos que faciliten el diagnóstico de riesgo cardiovascular a los médicos tratantes. El problema descrito cuenta con particularidades que se asimilan al problema de clasificación objeto del presente proyecto, constituyéndose como marco de referencia para el mismo.</a:t>
            </a:r>
          </a:p>
        </p:txBody>
      </p:sp>
    </p:spTree>
    <p:extLst>
      <p:ext uri="{BB962C8B-B14F-4D97-AF65-F5344CB8AC3E}">
        <p14:creationId xmlns:p14="http://schemas.microsoft.com/office/powerpoint/2010/main" val="1254043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NÚM.3</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D09DDECD-B8E5-4D67-8B03-E6D98D9ECB2E}"/>
              </a:ext>
            </a:extLst>
          </p:cNvPr>
          <p:cNvSpPr txBox="1"/>
          <p:nvPr/>
        </p:nvSpPr>
        <p:spPr>
          <a:xfrm>
            <a:off x="1450850" y="2506179"/>
            <a:ext cx="9267493" cy="1785104"/>
          </a:xfrm>
          <a:prstGeom prst="rect">
            <a:avLst/>
          </a:prstGeom>
          <a:noFill/>
        </p:spPr>
        <p:txBody>
          <a:bodyPr wrap="square" rtlCol="0">
            <a:spAutoFit/>
          </a:bodyPr>
          <a:lstStyle/>
          <a:p>
            <a:pPr algn="just"/>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Así entonces, se define el riesgo cardiovascular como la probabilidad de muerte cardiovascular de una persona en un período determinado, que, en el caso del artículo, se proyectó a 10 años. Es de anotar que aproximadamente 37 millo-</a:t>
            </a:r>
            <a:r>
              <a:rPr lang="es-CO" sz="22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nes</a:t>
            </a:r>
            <a:r>
              <a:rPr lang="es-CO" sz="22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 de personas en el mundo sufren un evento cardiovascular cada año, y unas 17.5 millones mueren por dichas causas (Castellanos, Santiago, Bouza y Vallejo, 2019).</a:t>
            </a:r>
          </a:p>
        </p:txBody>
      </p:sp>
    </p:spTree>
    <p:extLst>
      <p:ext uri="{BB962C8B-B14F-4D97-AF65-F5344CB8AC3E}">
        <p14:creationId xmlns:p14="http://schemas.microsoft.com/office/powerpoint/2010/main" val="3975353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79468" y="-104775"/>
            <a:ext cx="12538168" cy="7115176"/>
          </a:xfrm>
          <a:prstGeom prst="hexagon">
            <a:avLst>
              <a:gd name="adj" fmla="val 0"/>
              <a:gd name="vf" fmla="val 115470"/>
            </a:avLst>
          </a:prstGeom>
          <a:gradFill flip="none" rotWithShape="1">
            <a:gsLst>
              <a:gs pos="0">
                <a:srgbClr val="0FB0CB"/>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rot="19949621">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21431996">
            <a:off x="207555" y="4849547"/>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394304" y="3656044"/>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629727" y="33445"/>
            <a:ext cx="7128342" cy="1077218"/>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Estados DEL ARTE</a:t>
            </a:r>
          </a:p>
          <a:p>
            <a:pPr marL="0" marR="0" lvl="0" indent="0" algn="r" defTabSz="914400" eaLnBrk="1" fontAlgn="auto" latinLnBrk="0" hangingPunct="1">
              <a:lnSpc>
                <a:spcPct val="100000"/>
              </a:lnSpc>
              <a:spcBef>
                <a:spcPts val="0"/>
              </a:spcBef>
              <a:spcAft>
                <a:spcPts val="0"/>
              </a:spcAft>
              <a:buClrTx/>
              <a:buSzTx/>
              <a:buFontTx/>
              <a:buNone/>
              <a:tabLst/>
              <a:defRPr/>
            </a:pPr>
            <a:r>
              <a:rPr lang="es-CO" sz="3200" kern="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ARTÍCULO NÚM.3</a:t>
            </a:r>
            <a:endPar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A1892583-694B-4B30-8E4B-BD39098B69C2}"/>
              </a:ext>
            </a:extLst>
          </p:cNvPr>
          <p:cNvSpPr txBox="1"/>
          <p:nvPr/>
        </p:nvSpPr>
        <p:spPr>
          <a:xfrm>
            <a:off x="-70759" y="982710"/>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9B1F5BB4-141F-47A3-86E7-CEEBBB370930}"/>
              </a:ext>
            </a:extLst>
          </p:cNvPr>
          <p:cNvSpPr txBox="1"/>
          <p:nvPr/>
        </p:nvSpPr>
        <p:spPr>
          <a:xfrm>
            <a:off x="9389051" y="5826530"/>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pic>
        <p:nvPicPr>
          <p:cNvPr id="48" name="Imagen 47">
            <a:extLst>
              <a:ext uri="{FF2B5EF4-FFF2-40B4-BE49-F238E27FC236}">
                <a16:creationId xmlns:a16="http://schemas.microsoft.com/office/drawing/2014/main" id="{5D6AF482-8292-45E6-84CD-11C31FD45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393" y="1953904"/>
            <a:ext cx="8399214" cy="29880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34540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5541961" y="298050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a:extLst>
              <a:ext uri="{FF2B5EF4-FFF2-40B4-BE49-F238E27FC236}">
                <a16:creationId xmlns:a16="http://schemas.microsoft.com/office/drawing/2014/main" id="{3BB98706-4FA5-45A9-AE0D-1756008DBD27}"/>
              </a:ext>
            </a:extLst>
          </p:cNvPr>
          <p:cNvSpPr txBox="1"/>
          <p:nvPr/>
        </p:nvSpPr>
        <p:spPr>
          <a:xfrm>
            <a:off x="2209800" y="486773"/>
            <a:ext cx="3627642"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14672C19-0CF5-434C-95C7-E631CAC79EAF}"/>
              </a:ext>
            </a:extLst>
          </p:cNvPr>
          <p:cNvSpPr txBox="1"/>
          <p:nvPr/>
        </p:nvSpPr>
        <p:spPr>
          <a:xfrm>
            <a:off x="6868160" y="4993645"/>
            <a:ext cx="49845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Tree>
    <p:extLst>
      <p:ext uri="{BB962C8B-B14F-4D97-AF65-F5344CB8AC3E}">
        <p14:creationId xmlns:p14="http://schemas.microsoft.com/office/powerpoint/2010/main" val="29119327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19392" y="2498277"/>
            <a:ext cx="1079863" cy="896983"/>
          </a:xfrm>
          <a:prstGeom prst="hexagon">
            <a:avLst/>
          </a:prstGeom>
          <a:solidFill>
            <a:srgbClr val="0C879C"/>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a:extLst>
              <a:ext uri="{FF2B5EF4-FFF2-40B4-BE49-F238E27FC236}">
                <a16:creationId xmlns:a16="http://schemas.microsoft.com/office/drawing/2014/main" id="{87D96188-5599-4D46-B174-A32966E0803F}"/>
              </a:ext>
            </a:extLst>
          </p:cNvPr>
          <p:cNvSpPr txBox="1"/>
          <p:nvPr/>
        </p:nvSpPr>
        <p:spPr>
          <a:xfrm>
            <a:off x="2209800" y="486773"/>
            <a:ext cx="3627642"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16B52C7C-37DF-4E4B-A769-E1FD212B0665}"/>
              </a:ext>
            </a:extLst>
          </p:cNvPr>
          <p:cNvSpPr txBox="1"/>
          <p:nvPr/>
        </p:nvSpPr>
        <p:spPr>
          <a:xfrm>
            <a:off x="6868160" y="4993645"/>
            <a:ext cx="49845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Tree>
    <p:extLst>
      <p:ext uri="{BB962C8B-B14F-4D97-AF65-F5344CB8AC3E}">
        <p14:creationId xmlns:p14="http://schemas.microsoft.com/office/powerpoint/2010/main" val="1708418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75E-6 4.81481E-6 L -0.28516 0.27731 " pathEditMode="relative" rAng="0" ptsTypes="AA">
                                      <p:cBhvr>
                                        <p:cTn id="6" dur="2000" fill="hold"/>
                                        <p:tgtEl>
                                          <p:spTgt spid="18"/>
                                        </p:tgtEl>
                                        <p:attrNameLst>
                                          <p:attrName>ppt_x</p:attrName>
                                          <p:attrName>ppt_y</p:attrName>
                                        </p:attrNameLst>
                                      </p:cBhvr>
                                      <p:rCtr x="-14258" y="13866"/>
                                    </p:animMotion>
                                  </p:childTnLst>
                                </p:cTn>
                              </p:par>
                            </p:childTnLst>
                          </p:cTn>
                        </p:par>
                        <p:par>
                          <p:cTn id="7" fill="hold">
                            <p:stCondLst>
                              <p:cond delay="2000"/>
                            </p:stCondLst>
                            <p:childTnLst>
                              <p:par>
                                <p:cTn id="8" presetID="8" presetClass="emph" presetSubtype="0" repeatCount="indefinite" fill="hold" grpId="1" nodeType="afterEffect">
                                  <p:stCondLst>
                                    <p:cond delay="0"/>
                                  </p:stCondLst>
                                  <p:childTnLst>
                                    <p:animRot by="21600000">
                                      <p:cBhvr>
                                        <p:cTn id="9" dur="1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18526" y="154939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16" name="Hexágono 15"/>
          <p:cNvSpPr/>
          <p:nvPr/>
        </p:nvSpPr>
        <p:spPr>
          <a:xfrm>
            <a:off x="-193578" y="-173107"/>
            <a:ext cx="12715778" cy="7183508"/>
          </a:xfrm>
          <a:prstGeom prst="hexagon">
            <a:avLst>
              <a:gd name="adj" fmla="val 0"/>
              <a:gd name="vf" fmla="val 115470"/>
            </a:avLst>
          </a:prstGeom>
          <a:gradFill flip="none" rotWithShape="1">
            <a:gsLst>
              <a:gs pos="0">
                <a:srgbClr val="41D8F1"/>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outerShdw blurRad="63500" sx="102000" sy="102000" algn="ctr" rotWithShape="0">
                  <a:prstClr val="black">
                    <a:alpha val="40000"/>
                  </a:prstClr>
                </a:outerShdw>
              </a:effectLst>
              <a:uLnTx/>
              <a:uFillTx/>
            </a:endParaRPr>
          </a:p>
        </p:txBody>
      </p:sp>
      <p:sp>
        <p:nvSpPr>
          <p:cNvPr id="2" name="Forma libre 1"/>
          <p:cNvSpPr/>
          <p:nvPr/>
        </p:nvSpPr>
        <p:spPr>
          <a:xfrm>
            <a:off x="11609917" y="176569"/>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8707791" y="1655839"/>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8712810" y="738412"/>
            <a:ext cx="1074905" cy="79484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11796920" y="3316736"/>
            <a:ext cx="959970" cy="85812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9713065" y="11977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0641097" y="17347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0673940" y="72016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10639433" y="-26124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11619357" y="1156477"/>
            <a:ext cx="1264220" cy="107224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1573896" y="2351168"/>
            <a:ext cx="1119828" cy="84312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513251" y="4032321"/>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3" name="Forma libre 22"/>
          <p:cNvSpPr/>
          <p:nvPr/>
        </p:nvSpPr>
        <p:spPr>
          <a:xfrm rot="5400000" flipV="1">
            <a:off x="2907300" y="2477321"/>
            <a:ext cx="1403670" cy="64516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2" name="CuadroTexto 61"/>
          <p:cNvSpPr txBox="1"/>
          <p:nvPr/>
        </p:nvSpPr>
        <p:spPr>
          <a:xfrm>
            <a:off x="-70030" y="-28172"/>
            <a:ext cx="880271" cy="643353"/>
          </a:xfrm>
          <a:prstGeom prst="rect">
            <a:avLst/>
          </a:prstGeom>
          <a:noFill/>
          <a:effectLst>
            <a:glow rad="101600">
              <a:schemeClr val="accent4">
                <a:satMod val="175000"/>
                <a:alpha val="40000"/>
              </a:schemeClr>
            </a:glow>
          </a:effectLst>
        </p:spPr>
        <p:txBody>
          <a:bodyPr wrap="square" rtlCol="0">
            <a:spAutoFit/>
          </a:bodyPr>
          <a:lstStyle/>
          <a:p>
            <a:pPr algn="ctr"/>
            <a:r>
              <a:rPr lang="es-CO" sz="3600">
                <a:solidFill>
                  <a:schemeClr val="tx1">
                    <a:lumMod val="85000"/>
                    <a:lumOff val="15000"/>
                  </a:schemeClr>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2</a:t>
            </a:r>
          </a:p>
        </p:txBody>
      </p:sp>
      <p:sp>
        <p:nvSpPr>
          <p:cNvPr id="49" name="CuadroTexto 48">
            <a:extLst>
              <a:ext uri="{FF2B5EF4-FFF2-40B4-BE49-F238E27FC236}">
                <a16:creationId xmlns:a16="http://schemas.microsoft.com/office/drawing/2014/main" id="{EF77167E-42CF-4FC9-97F5-BA3BAD9BCF61}"/>
              </a:ext>
            </a:extLst>
          </p:cNvPr>
          <p:cNvSpPr txBox="1"/>
          <p:nvPr/>
        </p:nvSpPr>
        <p:spPr>
          <a:xfrm>
            <a:off x="6979920" y="121440"/>
            <a:ext cx="5212080" cy="1077218"/>
          </a:xfrm>
          <a:prstGeom prst="rect">
            <a:avLst/>
          </a:prstGeom>
          <a:noFill/>
          <a:effectLst>
            <a:glow rad="101600">
              <a:schemeClr val="accent4">
                <a:satMod val="175000"/>
                <a:alpha val="40000"/>
              </a:schemeClr>
            </a:glow>
          </a:effectLst>
        </p:spPr>
        <p:txBody>
          <a:bodyPr wrap="square" rtlCol="0">
            <a:spAutoFit/>
          </a:bodyPr>
          <a:lstStyle/>
          <a:p>
            <a:pPr algn="r"/>
            <a:r>
              <a:rPr lang="es-CO" sz="32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Qué es MACHINE LEARNING</a:t>
            </a:r>
          </a:p>
        </p:txBody>
      </p:sp>
      <p:sp>
        <p:nvSpPr>
          <p:cNvPr id="55" name="CuadroTexto 54">
            <a:extLst>
              <a:ext uri="{FF2B5EF4-FFF2-40B4-BE49-F238E27FC236}">
                <a16:creationId xmlns:a16="http://schemas.microsoft.com/office/drawing/2014/main" id="{4C8DC9FF-E967-4716-B70C-FDE4C73477AB}"/>
              </a:ext>
            </a:extLst>
          </p:cNvPr>
          <p:cNvSpPr txBox="1"/>
          <p:nvPr/>
        </p:nvSpPr>
        <p:spPr>
          <a:xfrm>
            <a:off x="6284068" y="5370020"/>
            <a:ext cx="6173874" cy="1200329"/>
          </a:xfrm>
          <a:prstGeom prst="rect">
            <a:avLst/>
          </a:prstGeom>
          <a:noFill/>
        </p:spPr>
        <p:txBody>
          <a:bodyPr wrap="square" rtlCol="0">
            <a:spAutoFit/>
          </a:bodyPr>
          <a:lstStyle/>
          <a:p>
            <a:pPr algn="ctr"/>
            <a:r>
              <a:rPr lang="es-CO" sz="3600">
                <a:solidFill>
                  <a:srgbClr val="0C879C"/>
                </a:solidFill>
                <a:latin typeface="Coalition" panose="02000000000000000000" pitchFamily="2" charset="0"/>
              </a:rPr>
              <a:t>MACHINE LEARNING</a:t>
            </a:r>
          </a:p>
        </p:txBody>
      </p:sp>
      <p:sp>
        <p:nvSpPr>
          <p:cNvPr id="56" name="CuadroTexto 55">
            <a:extLst>
              <a:ext uri="{FF2B5EF4-FFF2-40B4-BE49-F238E27FC236}">
                <a16:creationId xmlns:a16="http://schemas.microsoft.com/office/drawing/2014/main" id="{9B1E4686-64AB-46D5-B7AD-39CA810D9DFE}"/>
              </a:ext>
            </a:extLst>
          </p:cNvPr>
          <p:cNvSpPr txBox="1"/>
          <p:nvPr/>
        </p:nvSpPr>
        <p:spPr>
          <a:xfrm>
            <a:off x="2100551" y="994942"/>
            <a:ext cx="2168636" cy="523220"/>
          </a:xfrm>
          <a:prstGeom prst="rect">
            <a:avLst/>
          </a:prstGeom>
          <a:noFill/>
        </p:spPr>
        <p:txBody>
          <a:bodyPr wrap="square" rtlCol="0">
            <a:spAutoFit/>
          </a:bodyPr>
          <a:lstStyle/>
          <a:p>
            <a:pPr algn="ctr"/>
            <a:r>
              <a:rPr lang="es-CO" sz="1400">
                <a:solidFill>
                  <a:srgbClr val="064752"/>
                </a:solidFill>
                <a:latin typeface="Coalition" panose="02000000000000000000" pitchFamily="2" charset="0"/>
              </a:rPr>
              <a:t>MACHINE LEARNING</a:t>
            </a:r>
          </a:p>
        </p:txBody>
      </p:sp>
      <p:sp>
        <p:nvSpPr>
          <p:cNvPr id="57" name="CuadroTexto 56">
            <a:extLst>
              <a:ext uri="{FF2B5EF4-FFF2-40B4-BE49-F238E27FC236}">
                <a16:creationId xmlns:a16="http://schemas.microsoft.com/office/drawing/2014/main" id="{98E4B863-D096-44CA-9CA9-CFF04B9B3688}"/>
              </a:ext>
            </a:extLst>
          </p:cNvPr>
          <p:cNvSpPr txBox="1"/>
          <p:nvPr/>
        </p:nvSpPr>
        <p:spPr>
          <a:xfrm>
            <a:off x="1435350" y="2213955"/>
            <a:ext cx="9267493" cy="2015936"/>
          </a:xfrm>
          <a:prstGeom prst="rect">
            <a:avLst/>
          </a:prstGeom>
          <a:noFill/>
        </p:spPr>
        <p:txBody>
          <a:bodyPr wrap="square" rtlCol="0">
            <a:spAutoFit/>
          </a:bodyPr>
          <a:lstStyle/>
          <a:p>
            <a:pPr algn="just"/>
            <a:r>
              <a:rPr lang="es-CO" sz="25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Es una disciplina del campo de la Inteligencia Artificial que, a través de algoritmos, dota a los ordenadores de la capacidad de identificar patrones en datos masivos y elaborar predicciones (análisis predictivo). Este aprendizaje permite a los computadores realizar tareas específicas de forma autónoma, es decir, sin necesidad de ser programados.</a:t>
            </a:r>
          </a:p>
        </p:txBody>
      </p:sp>
      <p:sp>
        <p:nvSpPr>
          <p:cNvPr id="59" name="CuadroTexto 58">
            <a:extLst>
              <a:ext uri="{FF2B5EF4-FFF2-40B4-BE49-F238E27FC236}">
                <a16:creationId xmlns:a16="http://schemas.microsoft.com/office/drawing/2014/main" id="{EE405D41-56CE-4668-905F-37ECBB3AB3EE}"/>
              </a:ext>
            </a:extLst>
          </p:cNvPr>
          <p:cNvSpPr txBox="1"/>
          <p:nvPr/>
        </p:nvSpPr>
        <p:spPr>
          <a:xfrm>
            <a:off x="5638800" y="4735284"/>
            <a:ext cx="5210636" cy="738664"/>
          </a:xfrm>
          <a:prstGeom prst="rect">
            <a:avLst/>
          </a:prstGeom>
          <a:noFill/>
        </p:spPr>
        <p:txBody>
          <a:bodyPr wrap="square">
            <a:spAutoFit/>
          </a:bodyPr>
          <a:lstStyle/>
          <a:p>
            <a:pPr algn="r"/>
            <a:r>
              <a:rPr lang="es-CO" sz="1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Artículo Publicado en https://www.iberdrola.com/</a:t>
            </a:r>
            <a:r>
              <a:rPr lang="es-CO" sz="14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innovacion</a:t>
            </a:r>
            <a:r>
              <a:rPr lang="es-CO" sz="1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/machine-</a:t>
            </a:r>
            <a:r>
              <a:rPr lang="es-CO" sz="1400" err="1">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learning</a:t>
            </a:r>
            <a:r>
              <a:rPr lang="es-CO" sz="1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-aprendizaje-automático. 2021</a:t>
            </a:r>
            <a:endParaRPr lang="es-CO" sz="1400">
              <a:latin typeface="Dosis" panose="02010703020202060003" pitchFamily="2" charset="0"/>
            </a:endParaRPr>
          </a:p>
        </p:txBody>
      </p:sp>
    </p:spTree>
    <p:extLst>
      <p:ext uri="{BB962C8B-B14F-4D97-AF65-F5344CB8AC3E}">
        <p14:creationId xmlns:p14="http://schemas.microsoft.com/office/powerpoint/2010/main" val="2060306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57" grpId="0"/>
      <p:bldP spid="5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19392" y="2498277"/>
            <a:ext cx="1079863" cy="896983"/>
          </a:xfrm>
          <a:prstGeom prst="hexagon">
            <a:avLst/>
          </a:prstGeom>
          <a:solidFill>
            <a:srgbClr val="0C879C"/>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3" name="CuadroTexto 42"/>
          <p:cNvSpPr txBox="1"/>
          <p:nvPr/>
        </p:nvSpPr>
        <p:spPr>
          <a:xfrm>
            <a:off x="5915416" y="5090321"/>
            <a:ext cx="6850919"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CO" sz="3600" b="0" i="0" u="none" strike="noStrike" kern="0" cap="none" spc="0" normalizeH="0" baseline="0" noProof="0">
                <a:ln>
                  <a:noFill/>
                </a:ln>
                <a:solidFill>
                  <a:srgbClr val="064752"/>
                </a:solidFill>
                <a:effectLst/>
                <a:uLnTx/>
                <a:uFillTx/>
                <a:latin typeface="Coalition" panose="02000000000000000000" pitchFamily="2" charset="0"/>
              </a:rPr>
              <a:t>MÁQUINAS DE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CO" sz="3600" b="0" i="0" u="none" strike="noStrike" kern="0" cap="none" spc="0" normalizeH="0" baseline="0" noProof="0">
                <a:ln>
                  <a:noFill/>
                </a:ln>
                <a:solidFill>
                  <a:srgbClr val="064752"/>
                </a:solidFill>
                <a:effectLst/>
                <a:uLnTx/>
                <a:uFillTx/>
                <a:latin typeface="Coalition" panose="02000000000000000000" pitchFamily="2" charset="0"/>
              </a:rPr>
              <a:t>ESTADOS</a:t>
            </a:r>
          </a:p>
        </p:txBody>
      </p:sp>
      <p:sp>
        <p:nvSpPr>
          <p:cNvPr id="18" name="Hexágono 17"/>
          <p:cNvSpPr/>
          <p:nvPr/>
        </p:nvSpPr>
        <p:spPr>
          <a:xfrm>
            <a:off x="-203914" y="-173107"/>
            <a:ext cx="13041846" cy="7183508"/>
          </a:xfrm>
          <a:prstGeom prst="hexagon">
            <a:avLst>
              <a:gd name="adj" fmla="val 0"/>
              <a:gd name="vf" fmla="val 115470"/>
            </a:avLst>
          </a:prstGeom>
          <a:gradFill flip="none" rotWithShape="1">
            <a:gsLst>
              <a:gs pos="0">
                <a:srgbClr val="0D98AF"/>
              </a:gs>
              <a:gs pos="46000">
                <a:srgbClr val="096979"/>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2192000" y="116371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26233" y="14429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415492" y="5254487"/>
            <a:ext cx="1296000" cy="1296000"/>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31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0800000">
            <a:off x="217862" y="3733132"/>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p:cNvSpPr txBox="1"/>
          <p:nvPr/>
        </p:nvSpPr>
        <p:spPr>
          <a:xfrm>
            <a:off x="4555886" y="34663"/>
            <a:ext cx="7128342" cy="584775"/>
          </a:xfrm>
          <a:prstGeom prst="rect">
            <a:avLst/>
          </a:prstGeom>
          <a:noFill/>
          <a:effectLst>
            <a:glow rad="101600">
              <a:schemeClr val="accent4">
                <a:satMod val="175000"/>
                <a:alpha val="40000"/>
              </a:schemeClr>
            </a:glow>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CO" sz="32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CONCLUSIONES</a:t>
            </a: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3" name="CuadroTexto 52">
            <a:extLst>
              <a:ext uri="{FF2B5EF4-FFF2-40B4-BE49-F238E27FC236}">
                <a16:creationId xmlns:a16="http://schemas.microsoft.com/office/drawing/2014/main" id="{A8835DCD-F113-490B-AD0F-7D19D2BA53C9}"/>
              </a:ext>
            </a:extLst>
          </p:cNvPr>
          <p:cNvSpPr txBox="1"/>
          <p:nvPr/>
        </p:nvSpPr>
        <p:spPr>
          <a:xfrm>
            <a:off x="0" y="69803"/>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7" name="CuadroTexto 56">
            <a:extLst>
              <a:ext uri="{FF2B5EF4-FFF2-40B4-BE49-F238E27FC236}">
                <a16:creationId xmlns:a16="http://schemas.microsoft.com/office/drawing/2014/main" id="{D9FA7843-E0E8-4CF4-A7DF-AE322C785FD7}"/>
              </a:ext>
            </a:extLst>
          </p:cNvPr>
          <p:cNvSpPr txBox="1"/>
          <p:nvPr/>
        </p:nvSpPr>
        <p:spPr>
          <a:xfrm>
            <a:off x="10391547" y="6028704"/>
            <a:ext cx="1962579"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48" name="CuadroTexto 47">
            <a:extLst>
              <a:ext uri="{FF2B5EF4-FFF2-40B4-BE49-F238E27FC236}">
                <a16:creationId xmlns:a16="http://schemas.microsoft.com/office/drawing/2014/main" id="{8F7C4950-172E-4AC8-8F9B-B733752875AC}"/>
              </a:ext>
            </a:extLst>
          </p:cNvPr>
          <p:cNvSpPr txBox="1"/>
          <p:nvPr/>
        </p:nvSpPr>
        <p:spPr>
          <a:xfrm>
            <a:off x="1471628" y="2314499"/>
            <a:ext cx="9267493" cy="2215991"/>
          </a:xfrm>
          <a:prstGeom prst="rect">
            <a:avLst/>
          </a:prstGeom>
          <a:noFill/>
        </p:spPr>
        <p:txBody>
          <a:bodyPr wrap="square" rtlCol="0">
            <a:spAutoFit/>
          </a:bodyPr>
          <a:lstStyle/>
          <a:p>
            <a:pPr algn="just"/>
            <a:r>
              <a:rPr lang="es-CO" sz="23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Se puede concluir que modelos sencillos pueden ser más útiles que modelos con una arquitectura más sofisticada como los modelos de regresión basados en árboles. El algoritmo que mejor desempeño obtuvo con variables de texto de los títulos fue una regresión logística con 0.61 en precisión. Mientras que algoritmos que se suponen que tienen mejor rendimiento se mantuvieron alrededor de los 0.56.</a:t>
            </a:r>
          </a:p>
        </p:txBody>
      </p:sp>
    </p:spTree>
    <p:extLst>
      <p:ext uri="{BB962C8B-B14F-4D97-AF65-F5344CB8AC3E}">
        <p14:creationId xmlns:p14="http://schemas.microsoft.com/office/powerpoint/2010/main" val="3081625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8"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5541961" y="298050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2" name="Hexágono 51"/>
          <p:cNvSpPr/>
          <p:nvPr/>
        </p:nvSpPr>
        <p:spPr>
          <a:xfrm>
            <a:off x="8119392" y="2498277"/>
            <a:ext cx="1079863" cy="896983"/>
          </a:xfrm>
          <a:prstGeom prst="hexagon">
            <a:avLst/>
          </a:prstGeom>
          <a:solidFill>
            <a:srgbClr val="0C879C"/>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a:extLst>
              <a:ext uri="{FF2B5EF4-FFF2-40B4-BE49-F238E27FC236}">
                <a16:creationId xmlns:a16="http://schemas.microsoft.com/office/drawing/2014/main" id="{92468160-204F-4C45-BB3D-A3D0A4437EE5}"/>
              </a:ext>
            </a:extLst>
          </p:cNvPr>
          <p:cNvSpPr txBox="1"/>
          <p:nvPr/>
        </p:nvSpPr>
        <p:spPr>
          <a:xfrm>
            <a:off x="6868160" y="4993645"/>
            <a:ext cx="49845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3" name="CuadroTexto 52">
            <a:extLst>
              <a:ext uri="{FF2B5EF4-FFF2-40B4-BE49-F238E27FC236}">
                <a16:creationId xmlns:a16="http://schemas.microsoft.com/office/drawing/2014/main" id="{7EA8EA8C-B99C-4642-9AAF-2C50601D3067}"/>
              </a:ext>
            </a:extLst>
          </p:cNvPr>
          <p:cNvSpPr txBox="1"/>
          <p:nvPr/>
        </p:nvSpPr>
        <p:spPr>
          <a:xfrm>
            <a:off x="1914319" y="594090"/>
            <a:ext cx="3627642"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Tree>
    <p:extLst>
      <p:ext uri="{BB962C8B-B14F-4D97-AF65-F5344CB8AC3E}">
        <p14:creationId xmlns:p14="http://schemas.microsoft.com/office/powerpoint/2010/main" val="94865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3" name="CuadroTexto 52">
            <a:extLst>
              <a:ext uri="{FF2B5EF4-FFF2-40B4-BE49-F238E27FC236}">
                <a16:creationId xmlns:a16="http://schemas.microsoft.com/office/drawing/2014/main" id="{E455DCCD-9C5D-4AC1-9AB7-34348B90EDDF}"/>
              </a:ext>
            </a:extLst>
          </p:cNvPr>
          <p:cNvSpPr txBox="1"/>
          <p:nvPr/>
        </p:nvSpPr>
        <p:spPr>
          <a:xfrm>
            <a:off x="1085242" y="130526"/>
            <a:ext cx="3627642"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72093" y="586613"/>
            <a:ext cx="1071153" cy="89863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9047869" y="1061636"/>
            <a:ext cx="1079863" cy="896983"/>
          </a:xfrm>
          <a:prstGeom prst="hexagon">
            <a:avLst/>
          </a:prstGeom>
          <a:solidFill>
            <a:srgbClr val="41D8F1"/>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2" name="Hexágono 51"/>
          <p:cNvSpPr/>
          <p:nvPr/>
        </p:nvSpPr>
        <p:spPr>
          <a:xfrm>
            <a:off x="8119392" y="2498277"/>
            <a:ext cx="1079863" cy="896983"/>
          </a:xfrm>
          <a:prstGeom prst="hexagon">
            <a:avLst/>
          </a:prstGeom>
          <a:solidFill>
            <a:srgbClr val="0C879C"/>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CuadroTexto 48">
            <a:extLst>
              <a:ext uri="{FF2B5EF4-FFF2-40B4-BE49-F238E27FC236}">
                <a16:creationId xmlns:a16="http://schemas.microsoft.com/office/drawing/2014/main" id="{EBE765E8-0467-4A74-8DC1-307F66A9E3DE}"/>
              </a:ext>
            </a:extLst>
          </p:cNvPr>
          <p:cNvSpPr txBox="1"/>
          <p:nvPr/>
        </p:nvSpPr>
        <p:spPr>
          <a:xfrm>
            <a:off x="6868160" y="4993645"/>
            <a:ext cx="498454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Tree>
    <p:extLst>
      <p:ext uri="{BB962C8B-B14F-4D97-AF65-F5344CB8AC3E}">
        <p14:creationId xmlns:p14="http://schemas.microsoft.com/office/powerpoint/2010/main" val="2165928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70833E-6 -4.81481E-6 L -0.28581 0.14144 " pathEditMode="relative" rAng="0" ptsTypes="AA">
                                      <p:cBhvr>
                                        <p:cTn id="6" dur="2000" fill="hold"/>
                                        <p:tgtEl>
                                          <p:spTgt spid="9"/>
                                        </p:tgtEl>
                                        <p:attrNameLst>
                                          <p:attrName>ppt_x</p:attrName>
                                          <p:attrName>ppt_y</p:attrName>
                                        </p:attrNameLst>
                                      </p:cBhvr>
                                      <p:rCtr x="-14297" y="7060"/>
                                    </p:animMotion>
                                  </p:childTnLst>
                                </p:cTn>
                              </p:par>
                            </p:childTnLst>
                          </p:cTn>
                        </p:par>
                        <p:par>
                          <p:cTn id="7" fill="hold">
                            <p:stCondLst>
                              <p:cond delay="2000"/>
                            </p:stCondLst>
                            <p:childTnLst>
                              <p:par>
                                <p:cTn id="8" presetID="8" presetClass="emph" presetSubtype="0" fill="hold" grpId="1" nodeType="afterEffect">
                                  <p:stCondLst>
                                    <p:cond delay="0"/>
                                  </p:stCondLst>
                                  <p:childTnLst>
                                    <p:animRot by="21600000">
                                      <p:cBhvr>
                                        <p:cTn id="9"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p:cNvSpPr txBox="1"/>
          <p:nvPr/>
        </p:nvSpPr>
        <p:spPr>
          <a:xfrm>
            <a:off x="-465929" y="810584"/>
            <a:ext cx="6850919"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CO" sz="3600" b="0" i="0" u="none" strike="noStrike" kern="0" cap="none" spc="0" normalizeH="0" baseline="0" noProof="0">
                <a:ln>
                  <a:noFill/>
                </a:ln>
                <a:solidFill>
                  <a:srgbClr val="064752"/>
                </a:solidFill>
                <a:effectLst/>
                <a:uLnTx/>
                <a:uFillTx/>
                <a:latin typeface="Coalition" panose="02000000000000000000" pitchFamily="2" charset="0"/>
              </a:rPr>
              <a:t>MÁQUINAS DE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CO" sz="3600" b="0" i="0" u="none" strike="noStrike" kern="0" cap="none" spc="0" normalizeH="0" baseline="0" noProof="0">
                <a:ln>
                  <a:noFill/>
                </a:ln>
                <a:solidFill>
                  <a:srgbClr val="064752"/>
                </a:solidFill>
                <a:effectLst/>
                <a:uLnTx/>
                <a:uFillTx/>
                <a:latin typeface="Coalition" panose="02000000000000000000" pitchFamily="2" charset="0"/>
              </a:rPr>
              <a:t>ESTADOS</a:t>
            </a:r>
          </a:p>
        </p:txBody>
      </p:sp>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20057" y="1541189"/>
            <a:ext cx="1079863" cy="896983"/>
          </a:xfrm>
          <a:prstGeom prst="hexagon">
            <a:avLst/>
          </a:prstGeom>
          <a:solidFill>
            <a:srgbClr val="0BE9BF"/>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9048358" y="2016193"/>
            <a:ext cx="1079863" cy="896983"/>
          </a:xfrm>
          <a:prstGeom prst="hexagon">
            <a:avLst/>
          </a:prstGeom>
          <a:solidFill>
            <a:srgbClr val="0FB0CB"/>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207792" y="-325508"/>
            <a:ext cx="12717476" cy="7183508"/>
          </a:xfrm>
          <a:prstGeom prst="hexagon">
            <a:avLst>
              <a:gd name="adj" fmla="val 0"/>
              <a:gd name="vf" fmla="val 115470"/>
            </a:avLst>
          </a:prstGeom>
          <a:gradFill flip="none" rotWithShape="1">
            <a:gsLst>
              <a:gs pos="0">
                <a:srgbClr val="0D98AF"/>
              </a:gs>
              <a:gs pos="46000">
                <a:srgbClr val="096979"/>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12742053" y="206965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12150938" y="493444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323215" y="38820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570039" y="211282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78563" y="2420240"/>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278532" y="1488369"/>
            <a:ext cx="967245" cy="792009"/>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623089" y="3131786"/>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5245208" y="6348711"/>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5136429" y="6179065"/>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6580630" y="5717862"/>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2" name="Hexágono 51"/>
          <p:cNvSpPr/>
          <p:nvPr/>
        </p:nvSpPr>
        <p:spPr>
          <a:xfrm>
            <a:off x="12742053" y="1061636"/>
            <a:ext cx="1079863" cy="896983"/>
          </a:xfrm>
          <a:prstGeom prst="hexagon">
            <a:avLst/>
          </a:prstGeom>
          <a:solidFill>
            <a:srgbClr val="0C879C"/>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9" name="Hexágono 48"/>
          <p:cNvSpPr/>
          <p:nvPr/>
        </p:nvSpPr>
        <p:spPr>
          <a:xfrm>
            <a:off x="12650621" y="186810"/>
            <a:ext cx="1079863" cy="896983"/>
          </a:xfrm>
          <a:prstGeom prst="hexagon">
            <a:avLst/>
          </a:prstGeom>
          <a:solidFill>
            <a:srgbClr val="41D8F1"/>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3" name="CuadroTexto 52"/>
          <p:cNvSpPr txBox="1"/>
          <p:nvPr/>
        </p:nvSpPr>
        <p:spPr>
          <a:xfrm>
            <a:off x="2576496" y="2683307"/>
            <a:ext cx="7128342" cy="1446550"/>
          </a:xfrm>
          <a:prstGeom prst="rect">
            <a:avLst/>
          </a:prstGeom>
          <a:noFill/>
          <a:effectLst>
            <a:glow rad="101600">
              <a:schemeClr val="accent4">
                <a:satMod val="175000"/>
                <a:alpha val="40000"/>
              </a:schemeClr>
            </a:glo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CO" sz="8800" b="0" i="0" u="none" strike="noStrike" kern="0" cap="none" spc="0" normalizeH="0" baseline="0" noProof="0">
                <a:ln>
                  <a:noFill/>
                </a:ln>
                <a:solidFill>
                  <a:srgbClr val="FFC000"/>
                </a:solidFill>
                <a:effectLst>
                  <a:glow rad="228600">
                    <a:schemeClr val="tx1">
                      <a:alpha val="40000"/>
                    </a:schemeClr>
                  </a:glow>
                  <a:outerShdw blurRad="63500" sx="102000" sy="102000" algn="ctr" rotWithShape="0">
                    <a:prstClr val="black">
                      <a:alpha val="40000"/>
                    </a:prstClr>
                  </a:outerShdw>
                </a:effectLst>
                <a:uLnTx/>
                <a:uFillTx/>
                <a:latin typeface="Coalition" panose="02000000000000000000" pitchFamily="2" charset="0"/>
              </a:rPr>
              <a:t>GRACIAS</a:t>
            </a:r>
          </a:p>
        </p:txBody>
      </p:sp>
      <p:sp>
        <p:nvSpPr>
          <p:cNvPr id="55" name="CuadroTexto 54">
            <a:extLst>
              <a:ext uri="{FF2B5EF4-FFF2-40B4-BE49-F238E27FC236}">
                <a16:creationId xmlns:a16="http://schemas.microsoft.com/office/drawing/2014/main" id="{E2AE6919-6727-4189-8863-FCEC6508F3B5}"/>
              </a:ext>
            </a:extLst>
          </p:cNvPr>
          <p:cNvSpPr txBox="1"/>
          <p:nvPr/>
        </p:nvSpPr>
        <p:spPr>
          <a:xfrm>
            <a:off x="4448699" y="229975"/>
            <a:ext cx="3267075"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6" name="CuadroTexto 55">
            <a:extLst>
              <a:ext uri="{FF2B5EF4-FFF2-40B4-BE49-F238E27FC236}">
                <a16:creationId xmlns:a16="http://schemas.microsoft.com/office/drawing/2014/main" id="{B0DA527E-41AB-4833-8EBE-8262A9FCFDA3}"/>
              </a:ext>
            </a:extLst>
          </p:cNvPr>
          <p:cNvSpPr txBox="1"/>
          <p:nvPr/>
        </p:nvSpPr>
        <p:spPr>
          <a:xfrm>
            <a:off x="3957371" y="5258801"/>
            <a:ext cx="426952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2000" kern="0">
                <a:solidFill>
                  <a:srgbClr val="064752"/>
                </a:solidFill>
                <a:latin typeface="Coalition" panose="02000000000000000000" pitchFamily="2" charset="0"/>
              </a:rPr>
              <a:t>MACHINE LEARNING</a:t>
            </a:r>
            <a:endParaRPr kumimoji="0" lang="es-CO" sz="2000" b="0" i="0" u="none" strike="noStrike" kern="0" cap="none" spc="0" normalizeH="0" baseline="0" noProof="0">
              <a:ln>
                <a:noFill/>
              </a:ln>
              <a:solidFill>
                <a:srgbClr val="064752"/>
              </a:solidFill>
              <a:effectLst/>
              <a:uLnTx/>
              <a:uFillTx/>
              <a:latin typeface="Coalition" panose="02000000000000000000" pitchFamily="2" charset="0"/>
            </a:endParaRPr>
          </a:p>
        </p:txBody>
      </p:sp>
    </p:spTree>
    <p:extLst>
      <p:ext uri="{BB962C8B-B14F-4D97-AF65-F5344CB8AC3E}">
        <p14:creationId xmlns:p14="http://schemas.microsoft.com/office/powerpoint/2010/main" val="1334750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4000">
        <p159:morph option="byObject"/>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3">
                                            <p:txEl>
                                              <p:pRg st="0" end="0"/>
                                            </p:txEl>
                                          </p:spTgt>
                                        </p:tgtEl>
                                      </p:cBhvr>
                                    </p:animEffect>
                                    <p:set>
                                      <p:cBhvr>
                                        <p:cTn id="7" dur="1" fill="hold">
                                          <p:stCondLst>
                                            <p:cond delay="499"/>
                                          </p:stCondLst>
                                        </p:cTn>
                                        <p:tgtEl>
                                          <p:spTgt spid="5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18526" y="154939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16" name="Hexágono 15"/>
          <p:cNvSpPr/>
          <p:nvPr/>
        </p:nvSpPr>
        <p:spPr>
          <a:xfrm>
            <a:off x="-193578" y="-173107"/>
            <a:ext cx="12715778" cy="7183508"/>
          </a:xfrm>
          <a:prstGeom prst="hexagon">
            <a:avLst>
              <a:gd name="adj" fmla="val 0"/>
              <a:gd name="vf" fmla="val 115470"/>
            </a:avLst>
          </a:prstGeom>
          <a:gradFill flip="none" rotWithShape="1">
            <a:gsLst>
              <a:gs pos="0">
                <a:srgbClr val="41D8F1"/>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outerShdw blurRad="63500" sx="102000" sy="102000" algn="ctr" rotWithShape="0">
                  <a:prstClr val="black">
                    <a:alpha val="40000"/>
                  </a:prstClr>
                </a:outerShdw>
              </a:effectLst>
              <a:uLnTx/>
              <a:uFillTx/>
            </a:endParaRPr>
          </a:p>
        </p:txBody>
      </p:sp>
      <p:sp>
        <p:nvSpPr>
          <p:cNvPr id="2" name="Forma libre 1"/>
          <p:cNvSpPr/>
          <p:nvPr/>
        </p:nvSpPr>
        <p:spPr>
          <a:xfrm>
            <a:off x="11609917" y="176569"/>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8707791" y="1655839"/>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8712810" y="738412"/>
            <a:ext cx="1074905" cy="79484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11796920" y="3316736"/>
            <a:ext cx="959970" cy="85812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9713065" y="11977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10641097" y="17347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0673940" y="72016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10639433" y="-26124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11619357" y="1156477"/>
            <a:ext cx="1264220" cy="107224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1573896" y="2351168"/>
            <a:ext cx="1119828" cy="843121"/>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2" name="CuadroTexto 11"/>
          <p:cNvSpPr txBox="1"/>
          <p:nvPr/>
        </p:nvSpPr>
        <p:spPr>
          <a:xfrm>
            <a:off x="1445041" y="2726149"/>
            <a:ext cx="9323353" cy="1384995"/>
          </a:xfrm>
          <a:prstGeom prst="rect">
            <a:avLst/>
          </a:prstGeom>
          <a:noFill/>
        </p:spPr>
        <p:txBody>
          <a:bodyPr wrap="square" rtlCol="0">
            <a:spAutoFit/>
          </a:bodyPr>
          <a:lstStyle/>
          <a:p>
            <a:pPr algn="just"/>
            <a:r>
              <a:rPr lang="es-CO" sz="28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Es el diseño y estudio de las herramientas informáticas que utilizan la experiencia pasada para tomar decisiones futuras; es el estudio de programas que pueden aprender de los datos.</a:t>
            </a: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878775" y="645899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3" name="Forma libre 22"/>
          <p:cNvSpPr/>
          <p:nvPr/>
        </p:nvSpPr>
        <p:spPr>
          <a:xfrm rot="16200000">
            <a:off x="4189340" y="2907633"/>
            <a:ext cx="1403670" cy="64516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2" name="CuadroTexto 61"/>
          <p:cNvSpPr txBox="1"/>
          <p:nvPr/>
        </p:nvSpPr>
        <p:spPr>
          <a:xfrm>
            <a:off x="-70030" y="-28172"/>
            <a:ext cx="880271" cy="643353"/>
          </a:xfrm>
          <a:prstGeom prst="rect">
            <a:avLst/>
          </a:prstGeom>
          <a:noFill/>
          <a:effectLst>
            <a:glow rad="101600">
              <a:schemeClr val="accent4">
                <a:satMod val="175000"/>
                <a:alpha val="40000"/>
              </a:schemeClr>
            </a:glow>
          </a:effectLst>
        </p:spPr>
        <p:txBody>
          <a:bodyPr wrap="square" rtlCol="0">
            <a:spAutoFit/>
          </a:bodyPr>
          <a:lstStyle/>
          <a:p>
            <a:pPr algn="ctr"/>
            <a:r>
              <a:rPr lang="es-CO" sz="3600">
                <a:solidFill>
                  <a:schemeClr val="tx1">
                    <a:lumMod val="85000"/>
                    <a:lumOff val="15000"/>
                  </a:schemeClr>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3</a:t>
            </a:r>
          </a:p>
        </p:txBody>
      </p:sp>
      <p:sp>
        <p:nvSpPr>
          <p:cNvPr id="49" name="CuadroTexto 48">
            <a:extLst>
              <a:ext uri="{FF2B5EF4-FFF2-40B4-BE49-F238E27FC236}">
                <a16:creationId xmlns:a16="http://schemas.microsoft.com/office/drawing/2014/main" id="{A1C0AEBF-547C-4F72-A744-AA366ED91201}"/>
              </a:ext>
            </a:extLst>
          </p:cNvPr>
          <p:cNvSpPr txBox="1"/>
          <p:nvPr/>
        </p:nvSpPr>
        <p:spPr>
          <a:xfrm>
            <a:off x="6979920" y="121440"/>
            <a:ext cx="5212080" cy="1077218"/>
          </a:xfrm>
          <a:prstGeom prst="rect">
            <a:avLst/>
          </a:prstGeom>
          <a:noFill/>
          <a:effectLst>
            <a:glow rad="101600">
              <a:schemeClr val="accent4">
                <a:satMod val="175000"/>
                <a:alpha val="40000"/>
              </a:schemeClr>
            </a:glow>
          </a:effectLst>
        </p:spPr>
        <p:txBody>
          <a:bodyPr wrap="square" rtlCol="0">
            <a:spAutoFit/>
          </a:bodyPr>
          <a:lstStyle/>
          <a:p>
            <a:pPr algn="r"/>
            <a:r>
              <a:rPr lang="es-CO" sz="32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Qué es MACHINE LEARNING</a:t>
            </a:r>
          </a:p>
        </p:txBody>
      </p:sp>
      <p:sp>
        <p:nvSpPr>
          <p:cNvPr id="55" name="CuadroTexto 54">
            <a:extLst>
              <a:ext uri="{FF2B5EF4-FFF2-40B4-BE49-F238E27FC236}">
                <a16:creationId xmlns:a16="http://schemas.microsoft.com/office/drawing/2014/main" id="{2E829D98-75C1-4D9D-AFB6-F96CEC88DB08}"/>
              </a:ext>
            </a:extLst>
          </p:cNvPr>
          <p:cNvSpPr txBox="1"/>
          <p:nvPr/>
        </p:nvSpPr>
        <p:spPr>
          <a:xfrm>
            <a:off x="6284068" y="5370020"/>
            <a:ext cx="6173874" cy="1200329"/>
          </a:xfrm>
          <a:prstGeom prst="rect">
            <a:avLst/>
          </a:prstGeom>
          <a:noFill/>
        </p:spPr>
        <p:txBody>
          <a:bodyPr wrap="square" rtlCol="0">
            <a:spAutoFit/>
          </a:bodyPr>
          <a:lstStyle/>
          <a:p>
            <a:pPr algn="ctr"/>
            <a:r>
              <a:rPr lang="es-CO" sz="3600">
                <a:solidFill>
                  <a:srgbClr val="0C879C"/>
                </a:solidFill>
                <a:latin typeface="Coalition" panose="02000000000000000000" pitchFamily="2" charset="0"/>
              </a:rPr>
              <a:t>MACHINE LEARNING</a:t>
            </a:r>
          </a:p>
        </p:txBody>
      </p:sp>
      <p:sp>
        <p:nvSpPr>
          <p:cNvPr id="56" name="CuadroTexto 55">
            <a:extLst>
              <a:ext uri="{FF2B5EF4-FFF2-40B4-BE49-F238E27FC236}">
                <a16:creationId xmlns:a16="http://schemas.microsoft.com/office/drawing/2014/main" id="{E6B2EAB8-E13E-4F8B-A54D-F508A6ABCAE2}"/>
              </a:ext>
            </a:extLst>
          </p:cNvPr>
          <p:cNvSpPr txBox="1"/>
          <p:nvPr/>
        </p:nvSpPr>
        <p:spPr>
          <a:xfrm>
            <a:off x="2100551" y="994942"/>
            <a:ext cx="2168636" cy="523220"/>
          </a:xfrm>
          <a:prstGeom prst="rect">
            <a:avLst/>
          </a:prstGeom>
          <a:noFill/>
        </p:spPr>
        <p:txBody>
          <a:bodyPr wrap="square" rtlCol="0">
            <a:spAutoFit/>
          </a:bodyPr>
          <a:lstStyle/>
          <a:p>
            <a:pPr algn="ctr"/>
            <a:r>
              <a:rPr lang="es-CO" sz="1400">
                <a:solidFill>
                  <a:srgbClr val="064752"/>
                </a:solidFill>
                <a:latin typeface="Coalition" panose="02000000000000000000" pitchFamily="2" charset="0"/>
              </a:rPr>
              <a:t>MACHINE LEARNING</a:t>
            </a:r>
          </a:p>
        </p:txBody>
      </p:sp>
      <p:sp>
        <p:nvSpPr>
          <p:cNvPr id="57" name="CuadroTexto 56">
            <a:extLst>
              <a:ext uri="{FF2B5EF4-FFF2-40B4-BE49-F238E27FC236}">
                <a16:creationId xmlns:a16="http://schemas.microsoft.com/office/drawing/2014/main" id="{5E71CB67-DBE3-492B-9DF3-A3810C961731}"/>
              </a:ext>
            </a:extLst>
          </p:cNvPr>
          <p:cNvSpPr txBox="1"/>
          <p:nvPr/>
        </p:nvSpPr>
        <p:spPr>
          <a:xfrm>
            <a:off x="5638800" y="4735284"/>
            <a:ext cx="5210636" cy="307777"/>
          </a:xfrm>
          <a:prstGeom prst="rect">
            <a:avLst/>
          </a:prstGeom>
          <a:noFill/>
        </p:spPr>
        <p:txBody>
          <a:bodyPr wrap="square">
            <a:spAutoFit/>
          </a:bodyPr>
          <a:lstStyle/>
          <a:p>
            <a:pPr algn="r"/>
            <a:r>
              <a:rPr lang="es-CO" sz="1400">
                <a:solidFill>
                  <a:schemeClr val="bg1"/>
                </a:solidFill>
                <a:effectLst>
                  <a:glow rad="228600">
                    <a:schemeClr val="tx1">
                      <a:lumMod val="85000"/>
                      <a:lumOff val="15000"/>
                      <a:alpha val="40000"/>
                    </a:schemeClr>
                  </a:glow>
                  <a:outerShdw blurRad="50800" dist="38100" algn="l" rotWithShape="0">
                    <a:prstClr val="black">
                      <a:alpha val="40000"/>
                    </a:prstClr>
                  </a:outerShdw>
                </a:effectLst>
                <a:latin typeface="Dosis" panose="02010703020202060003" pitchFamily="2" charset="0"/>
              </a:rPr>
              <a:t>Artículo Publicado en https://iaarbook.github.io/ML/. 2021</a:t>
            </a:r>
            <a:endParaRPr lang="es-CO" sz="1400">
              <a:latin typeface="Dosis" panose="02010703020202060003" pitchFamily="2" charset="0"/>
            </a:endParaRPr>
          </a:p>
        </p:txBody>
      </p:sp>
    </p:spTree>
    <p:extLst>
      <p:ext uri="{BB962C8B-B14F-4D97-AF65-F5344CB8AC3E}">
        <p14:creationId xmlns:p14="http://schemas.microsoft.com/office/powerpoint/2010/main" val="3236196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dissolve">
                                      <p:cBhvr>
                                        <p:cTn id="10" dur="500"/>
                                        <p:tgtEl>
                                          <p:spTgt spid="62"/>
                                        </p:tgtEl>
                                      </p:cBhvr>
                                    </p:animEffect>
                                  </p:childTnLst>
                                </p:cTn>
                              </p:par>
                            </p:childTnLst>
                          </p:cTn>
                        </p:par>
                        <p:par>
                          <p:cTn id="11" fill="hold">
                            <p:stCondLst>
                              <p:cond delay="5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2" grpId="0"/>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18526" y="154939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16" name="Hexágono 15"/>
          <p:cNvSpPr/>
          <p:nvPr/>
        </p:nvSpPr>
        <p:spPr>
          <a:xfrm>
            <a:off x="-193578" y="-173107"/>
            <a:ext cx="12715778" cy="7183508"/>
          </a:xfrm>
          <a:prstGeom prst="hexagon">
            <a:avLst>
              <a:gd name="adj" fmla="val 0"/>
              <a:gd name="vf" fmla="val 115470"/>
            </a:avLst>
          </a:prstGeom>
          <a:gradFill flip="none" rotWithShape="1">
            <a:gsLst>
              <a:gs pos="0">
                <a:srgbClr val="41D8F1"/>
              </a:gs>
              <a:gs pos="46000">
                <a:srgbClr val="0C879C"/>
              </a:gs>
              <a:gs pos="100000">
                <a:schemeClr val="tx1"/>
              </a:gs>
            </a:gsLst>
            <a:path path="circle">
              <a:fillToRect l="50000" t="130000" r="50000" b="-30000"/>
            </a:path>
            <a:tileRect/>
          </a:gra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outerShdw blurRad="63500" sx="102000" sy="102000" algn="ctr" rotWithShape="0">
                  <a:prstClr val="black">
                    <a:alpha val="40000"/>
                  </a:prstClr>
                </a:outerShdw>
              </a:effectLst>
              <a:uLnTx/>
              <a:uFillTx/>
            </a:endParaRPr>
          </a:p>
        </p:txBody>
      </p:sp>
      <p:sp>
        <p:nvSpPr>
          <p:cNvPr id="2" name="Forma libre 1"/>
          <p:cNvSpPr/>
          <p:nvPr/>
        </p:nvSpPr>
        <p:spPr>
          <a:xfrm>
            <a:off x="11609917" y="176569"/>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7698316" y="1035839"/>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7703335" y="118412"/>
            <a:ext cx="1074905" cy="79484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 name="Hexágono 4"/>
          <p:cNvSpPr/>
          <p:nvPr/>
        </p:nvSpPr>
        <p:spPr>
          <a:xfrm>
            <a:off x="11511900" y="2366541"/>
            <a:ext cx="959970" cy="85812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8703590" y="5777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9631622" y="11147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0673940" y="72016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10639433" y="-26124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11619357" y="1156477"/>
            <a:ext cx="1264220" cy="107224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0564421" y="1731168"/>
            <a:ext cx="1119828" cy="88456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9748724" y="198274"/>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605847" y="6257331"/>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3" name="Forma libre 22"/>
          <p:cNvSpPr/>
          <p:nvPr/>
        </p:nvSpPr>
        <p:spPr>
          <a:xfrm>
            <a:off x="-1233973" y="203200"/>
            <a:ext cx="1403670" cy="64516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3" name="CuadroTexto 52">
            <a:extLst>
              <a:ext uri="{FF2B5EF4-FFF2-40B4-BE49-F238E27FC236}">
                <a16:creationId xmlns:a16="http://schemas.microsoft.com/office/drawing/2014/main" id="{6358B29A-2834-493D-954B-22EA4CB15FEF}"/>
              </a:ext>
            </a:extLst>
          </p:cNvPr>
          <p:cNvSpPr txBox="1"/>
          <p:nvPr/>
        </p:nvSpPr>
        <p:spPr>
          <a:xfrm>
            <a:off x="6979920" y="121440"/>
            <a:ext cx="5212080" cy="1077218"/>
          </a:xfrm>
          <a:prstGeom prst="rect">
            <a:avLst/>
          </a:prstGeom>
          <a:noFill/>
          <a:effectLst>
            <a:glow rad="101600">
              <a:schemeClr val="accent4">
                <a:satMod val="175000"/>
                <a:alpha val="40000"/>
              </a:schemeClr>
            </a:glow>
          </a:effectLst>
        </p:spPr>
        <p:txBody>
          <a:bodyPr wrap="square" rtlCol="0">
            <a:spAutoFit/>
          </a:bodyPr>
          <a:lstStyle/>
          <a:p>
            <a:pPr algn="r"/>
            <a:r>
              <a:rPr lang="es-CO" sz="3200">
                <a:solidFill>
                  <a:srgbClr val="FFC000"/>
                </a:solidFill>
                <a:effectLst>
                  <a:glow rad="228600">
                    <a:schemeClr val="tx1">
                      <a:alpha val="40000"/>
                    </a:schemeClr>
                  </a:glow>
                  <a:outerShdw blurRad="63500" sx="102000" sy="102000" algn="ctr" rotWithShape="0">
                    <a:prstClr val="black">
                      <a:alpha val="40000"/>
                    </a:prstClr>
                  </a:outerShdw>
                </a:effectLst>
                <a:latin typeface="Coalition" panose="02000000000000000000" pitchFamily="2" charset="0"/>
              </a:rPr>
              <a:t>Qué es MACHINE LEARNING</a:t>
            </a:r>
          </a:p>
        </p:txBody>
      </p:sp>
      <p:sp>
        <p:nvSpPr>
          <p:cNvPr id="55" name="CuadroTexto 54">
            <a:extLst>
              <a:ext uri="{FF2B5EF4-FFF2-40B4-BE49-F238E27FC236}">
                <a16:creationId xmlns:a16="http://schemas.microsoft.com/office/drawing/2014/main" id="{F6FB18E9-D529-4AE8-83FD-A7289E1231E5}"/>
              </a:ext>
            </a:extLst>
          </p:cNvPr>
          <p:cNvSpPr txBox="1"/>
          <p:nvPr/>
        </p:nvSpPr>
        <p:spPr>
          <a:xfrm>
            <a:off x="5363589" y="5644010"/>
            <a:ext cx="6829302" cy="646331"/>
          </a:xfrm>
          <a:prstGeom prst="rect">
            <a:avLst/>
          </a:prstGeom>
          <a:noFill/>
        </p:spPr>
        <p:txBody>
          <a:bodyPr wrap="square" rtlCol="0">
            <a:spAutoFit/>
          </a:bodyPr>
          <a:lstStyle/>
          <a:p>
            <a:pPr algn="ctr"/>
            <a:r>
              <a:rPr lang="es-CO" sz="3600">
                <a:solidFill>
                  <a:srgbClr val="0C879C"/>
                </a:solidFill>
                <a:latin typeface="Coalition" panose="02000000000000000000" pitchFamily="2" charset="0"/>
              </a:rPr>
              <a:t>MACHINE LEARNING</a:t>
            </a:r>
          </a:p>
        </p:txBody>
      </p:sp>
      <p:sp>
        <p:nvSpPr>
          <p:cNvPr id="57" name="CuadroTexto 56">
            <a:extLst>
              <a:ext uri="{FF2B5EF4-FFF2-40B4-BE49-F238E27FC236}">
                <a16:creationId xmlns:a16="http://schemas.microsoft.com/office/drawing/2014/main" id="{76AF580B-3146-42B7-85BE-8E52918E7055}"/>
              </a:ext>
            </a:extLst>
          </p:cNvPr>
          <p:cNvSpPr txBox="1"/>
          <p:nvPr/>
        </p:nvSpPr>
        <p:spPr>
          <a:xfrm>
            <a:off x="140344" y="101145"/>
            <a:ext cx="2870453" cy="738664"/>
          </a:xfrm>
          <a:prstGeom prst="rect">
            <a:avLst/>
          </a:prstGeom>
          <a:noFill/>
        </p:spPr>
        <p:txBody>
          <a:bodyPr wrap="square" rtlCol="0">
            <a:spAutoFit/>
          </a:bodyPr>
          <a:lstStyle/>
          <a:p>
            <a:r>
              <a:rPr lang="es-CO" sz="1400">
                <a:solidFill>
                  <a:srgbClr val="064752"/>
                </a:solidFill>
                <a:latin typeface="Coalition" panose="02000000000000000000" pitchFamily="2" charset="0"/>
              </a:rPr>
              <a:t>Distintos algoritmos de MACHINE LEARNING</a:t>
            </a:r>
          </a:p>
        </p:txBody>
      </p:sp>
      <p:sp>
        <p:nvSpPr>
          <p:cNvPr id="4" name="Rectángulo: esquinas redondeadas 3">
            <a:extLst>
              <a:ext uri="{FF2B5EF4-FFF2-40B4-BE49-F238E27FC236}">
                <a16:creationId xmlns:a16="http://schemas.microsoft.com/office/drawing/2014/main" id="{3E1FCDC3-2D85-409F-BB9A-B243C50EE233}"/>
              </a:ext>
            </a:extLst>
          </p:cNvPr>
          <p:cNvSpPr/>
          <p:nvPr/>
        </p:nvSpPr>
        <p:spPr>
          <a:xfrm>
            <a:off x="1560896" y="1840148"/>
            <a:ext cx="9075021" cy="3201896"/>
          </a:xfrm>
          <a:prstGeom prst="roundRect">
            <a:avLst/>
          </a:prstGeom>
          <a:solidFill>
            <a:srgbClr val="000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59" name="CuadroTexto 58">
            <a:extLst>
              <a:ext uri="{FF2B5EF4-FFF2-40B4-BE49-F238E27FC236}">
                <a16:creationId xmlns:a16="http://schemas.microsoft.com/office/drawing/2014/main" id="{3B987A88-A385-4639-852B-791962614948}"/>
              </a:ext>
            </a:extLst>
          </p:cNvPr>
          <p:cNvSpPr txBox="1"/>
          <p:nvPr/>
        </p:nvSpPr>
        <p:spPr>
          <a:xfrm>
            <a:off x="1850538" y="2071396"/>
            <a:ext cx="2892489" cy="400110"/>
          </a:xfrm>
          <a:prstGeom prst="rect">
            <a:avLst/>
          </a:prstGeom>
          <a:noFill/>
        </p:spPr>
        <p:txBody>
          <a:bodyPr wrap="square">
            <a:spAutoFit/>
          </a:bodyPr>
          <a:lstStyle/>
          <a:p>
            <a:r>
              <a:rPr lang="es-CO" sz="2000" spc="300">
                <a:solidFill>
                  <a:schemeClr val="bg1"/>
                </a:solidFill>
                <a:latin typeface="Dosis" panose="02010703020202060003" pitchFamily="2" charset="0"/>
              </a:rPr>
              <a:t>MACHINE LEARNING</a:t>
            </a:r>
          </a:p>
        </p:txBody>
      </p:sp>
      <p:sp>
        <p:nvSpPr>
          <p:cNvPr id="60" name="Rectángulo: esquinas redondeadas 59">
            <a:extLst>
              <a:ext uri="{FF2B5EF4-FFF2-40B4-BE49-F238E27FC236}">
                <a16:creationId xmlns:a16="http://schemas.microsoft.com/office/drawing/2014/main" id="{EEC3DFC2-6424-490C-A937-8490FA250A4C}"/>
              </a:ext>
            </a:extLst>
          </p:cNvPr>
          <p:cNvSpPr/>
          <p:nvPr/>
        </p:nvSpPr>
        <p:spPr>
          <a:xfrm>
            <a:off x="2077202" y="2730352"/>
            <a:ext cx="1767051" cy="1435558"/>
          </a:xfrm>
          <a:prstGeom prst="roundRect">
            <a:avLst/>
          </a:prstGeom>
          <a:solidFill>
            <a:srgbClr val="000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61" name="Rectángulo: esquinas redondeadas 60">
            <a:extLst>
              <a:ext uri="{FF2B5EF4-FFF2-40B4-BE49-F238E27FC236}">
                <a16:creationId xmlns:a16="http://schemas.microsoft.com/office/drawing/2014/main" id="{4635319D-EFA9-4E96-80E8-8237E20424AB}"/>
              </a:ext>
            </a:extLst>
          </p:cNvPr>
          <p:cNvSpPr/>
          <p:nvPr/>
        </p:nvSpPr>
        <p:spPr>
          <a:xfrm>
            <a:off x="4071289" y="2723317"/>
            <a:ext cx="1767051" cy="1435558"/>
          </a:xfrm>
          <a:prstGeom prst="roundRect">
            <a:avLst/>
          </a:prstGeom>
          <a:solidFill>
            <a:srgbClr val="000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62" name="Rectángulo: esquinas redondeadas 61">
            <a:extLst>
              <a:ext uri="{FF2B5EF4-FFF2-40B4-BE49-F238E27FC236}">
                <a16:creationId xmlns:a16="http://schemas.microsoft.com/office/drawing/2014/main" id="{A9FCEFED-53E4-4595-B7E9-6E420355A3F5}"/>
              </a:ext>
            </a:extLst>
          </p:cNvPr>
          <p:cNvSpPr/>
          <p:nvPr/>
        </p:nvSpPr>
        <p:spPr>
          <a:xfrm>
            <a:off x="6065376" y="2730352"/>
            <a:ext cx="1767051" cy="1435558"/>
          </a:xfrm>
          <a:prstGeom prst="roundRect">
            <a:avLst/>
          </a:prstGeom>
          <a:solidFill>
            <a:srgbClr val="000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63" name="Rectángulo: esquinas redondeadas 62">
            <a:extLst>
              <a:ext uri="{FF2B5EF4-FFF2-40B4-BE49-F238E27FC236}">
                <a16:creationId xmlns:a16="http://schemas.microsoft.com/office/drawing/2014/main" id="{55F0489E-80DF-46FD-82FD-96D18774D0FC}"/>
              </a:ext>
            </a:extLst>
          </p:cNvPr>
          <p:cNvSpPr/>
          <p:nvPr/>
        </p:nvSpPr>
        <p:spPr>
          <a:xfrm>
            <a:off x="8063166" y="2713000"/>
            <a:ext cx="2067457" cy="1435558"/>
          </a:xfrm>
          <a:prstGeom prst="roundRect">
            <a:avLst/>
          </a:prstGeom>
          <a:solidFill>
            <a:srgbClr val="000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64" name="CuadroTexto 63">
            <a:extLst>
              <a:ext uri="{FF2B5EF4-FFF2-40B4-BE49-F238E27FC236}">
                <a16:creationId xmlns:a16="http://schemas.microsoft.com/office/drawing/2014/main" id="{90CB24C1-1EEA-4258-8A40-262106AE5F50}"/>
              </a:ext>
            </a:extLst>
          </p:cNvPr>
          <p:cNvSpPr txBox="1"/>
          <p:nvPr/>
        </p:nvSpPr>
        <p:spPr>
          <a:xfrm>
            <a:off x="2151793" y="3102748"/>
            <a:ext cx="1617867" cy="646331"/>
          </a:xfrm>
          <a:prstGeom prst="rect">
            <a:avLst/>
          </a:prstGeom>
          <a:noFill/>
        </p:spPr>
        <p:txBody>
          <a:bodyPr wrap="square">
            <a:spAutoFit/>
          </a:bodyPr>
          <a:lstStyle/>
          <a:p>
            <a:pPr algn="ctr"/>
            <a:r>
              <a:rPr lang="es-CO" b="1">
                <a:solidFill>
                  <a:schemeClr val="bg1">
                    <a:lumMod val="75000"/>
                  </a:schemeClr>
                </a:solidFill>
                <a:latin typeface="Dosis" panose="02010703020202060003" pitchFamily="2" charset="0"/>
              </a:rPr>
              <a:t>Aprendizaje Supervisado</a:t>
            </a:r>
          </a:p>
        </p:txBody>
      </p:sp>
      <p:sp>
        <p:nvSpPr>
          <p:cNvPr id="65" name="CuadroTexto 64">
            <a:extLst>
              <a:ext uri="{FF2B5EF4-FFF2-40B4-BE49-F238E27FC236}">
                <a16:creationId xmlns:a16="http://schemas.microsoft.com/office/drawing/2014/main" id="{024980E7-F4B0-40E7-A106-D06C7454296A}"/>
              </a:ext>
            </a:extLst>
          </p:cNvPr>
          <p:cNvSpPr txBox="1"/>
          <p:nvPr/>
        </p:nvSpPr>
        <p:spPr>
          <a:xfrm>
            <a:off x="4145880" y="3082467"/>
            <a:ext cx="1617867" cy="646331"/>
          </a:xfrm>
          <a:prstGeom prst="rect">
            <a:avLst/>
          </a:prstGeom>
          <a:noFill/>
        </p:spPr>
        <p:txBody>
          <a:bodyPr wrap="square">
            <a:spAutoFit/>
          </a:bodyPr>
          <a:lstStyle/>
          <a:p>
            <a:pPr algn="ctr"/>
            <a:r>
              <a:rPr lang="es-CO" b="1">
                <a:solidFill>
                  <a:schemeClr val="bg1">
                    <a:lumMod val="75000"/>
                  </a:schemeClr>
                </a:solidFill>
                <a:latin typeface="Dosis" panose="02010703020202060003" pitchFamily="2" charset="0"/>
              </a:rPr>
              <a:t>Aprendizaje No Supervisado</a:t>
            </a:r>
          </a:p>
        </p:txBody>
      </p:sp>
      <p:sp>
        <p:nvSpPr>
          <p:cNvPr id="71" name="CuadroTexto 70">
            <a:extLst>
              <a:ext uri="{FF2B5EF4-FFF2-40B4-BE49-F238E27FC236}">
                <a16:creationId xmlns:a16="http://schemas.microsoft.com/office/drawing/2014/main" id="{C7F4DB2D-127F-4AA6-81E5-275E65E652B7}"/>
              </a:ext>
            </a:extLst>
          </p:cNvPr>
          <p:cNvSpPr txBox="1"/>
          <p:nvPr/>
        </p:nvSpPr>
        <p:spPr>
          <a:xfrm>
            <a:off x="6139967" y="3082467"/>
            <a:ext cx="1617867" cy="646331"/>
          </a:xfrm>
          <a:prstGeom prst="rect">
            <a:avLst/>
          </a:prstGeom>
          <a:noFill/>
        </p:spPr>
        <p:txBody>
          <a:bodyPr wrap="square">
            <a:spAutoFit/>
          </a:bodyPr>
          <a:lstStyle/>
          <a:p>
            <a:pPr algn="ctr"/>
            <a:r>
              <a:rPr lang="es-CO" b="1">
                <a:solidFill>
                  <a:schemeClr val="bg1">
                    <a:lumMod val="75000"/>
                  </a:schemeClr>
                </a:solidFill>
                <a:latin typeface="Dosis" panose="02010703020202060003" pitchFamily="2" charset="0"/>
              </a:rPr>
              <a:t>Aprendizaje Reforzado</a:t>
            </a:r>
          </a:p>
        </p:txBody>
      </p:sp>
      <p:sp>
        <p:nvSpPr>
          <p:cNvPr id="72" name="CuadroTexto 71">
            <a:extLst>
              <a:ext uri="{FF2B5EF4-FFF2-40B4-BE49-F238E27FC236}">
                <a16:creationId xmlns:a16="http://schemas.microsoft.com/office/drawing/2014/main" id="{549CEBF9-1776-484E-BA0D-D46F0347F168}"/>
              </a:ext>
            </a:extLst>
          </p:cNvPr>
          <p:cNvSpPr txBox="1"/>
          <p:nvPr/>
        </p:nvSpPr>
        <p:spPr>
          <a:xfrm>
            <a:off x="8175562" y="3082466"/>
            <a:ext cx="1842663" cy="646331"/>
          </a:xfrm>
          <a:prstGeom prst="rect">
            <a:avLst/>
          </a:prstGeom>
          <a:noFill/>
        </p:spPr>
        <p:txBody>
          <a:bodyPr wrap="square">
            <a:spAutoFit/>
          </a:bodyPr>
          <a:lstStyle/>
          <a:p>
            <a:pPr algn="ctr"/>
            <a:r>
              <a:rPr lang="es-CO" b="1">
                <a:solidFill>
                  <a:schemeClr val="bg1">
                    <a:lumMod val="75000"/>
                  </a:schemeClr>
                </a:solidFill>
                <a:latin typeface="Dosis" panose="02010703020202060003" pitchFamily="2" charset="0"/>
              </a:rPr>
              <a:t>Deep Learning &amp; Redes Neuronales</a:t>
            </a:r>
          </a:p>
        </p:txBody>
      </p:sp>
    </p:spTree>
    <p:extLst>
      <p:ext uri="{BB962C8B-B14F-4D97-AF65-F5344CB8AC3E}">
        <p14:creationId xmlns:p14="http://schemas.microsoft.com/office/powerpoint/2010/main" val="4067970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8" name="CuadroTexto 47"/>
          <p:cNvSpPr txBox="1"/>
          <p:nvPr/>
        </p:nvSpPr>
        <p:spPr>
          <a:xfrm>
            <a:off x="147851" y="965077"/>
            <a:ext cx="6850919"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18526" y="154939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5556068" y="298050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3" name="CuadroTexto 42"/>
          <p:cNvSpPr txBox="1"/>
          <p:nvPr/>
        </p:nvSpPr>
        <p:spPr>
          <a:xfrm>
            <a:off x="6497025" y="4805859"/>
            <a:ext cx="5694975"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Tree>
    <p:extLst>
      <p:ext uri="{BB962C8B-B14F-4D97-AF65-F5344CB8AC3E}">
        <p14:creationId xmlns:p14="http://schemas.microsoft.com/office/powerpoint/2010/main" val="2784067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grpId="0" nodeType="withEffect">
                                  <p:stCondLst>
                                    <p:cond delay="0"/>
                                  </p:stCondLst>
                                  <p:childTnLst>
                                    <p:animRot by="21600000">
                                      <p:cBhvr>
                                        <p:cTn id="6"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rgbClr val="0D98AF"/>
            </a:gs>
            <a:gs pos="100000">
              <a:schemeClr val="tx1"/>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9" name="CuadroTexto 48">
            <a:extLst>
              <a:ext uri="{FF2B5EF4-FFF2-40B4-BE49-F238E27FC236}">
                <a16:creationId xmlns:a16="http://schemas.microsoft.com/office/drawing/2014/main" id="{1D432C9F-783A-4406-901C-4F268A134BA6}"/>
              </a:ext>
            </a:extLst>
          </p:cNvPr>
          <p:cNvSpPr txBox="1"/>
          <p:nvPr/>
        </p:nvSpPr>
        <p:spPr>
          <a:xfrm>
            <a:off x="147851" y="965077"/>
            <a:ext cx="6850919"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2" name="CuadroTexto 51">
            <a:extLst>
              <a:ext uri="{FF2B5EF4-FFF2-40B4-BE49-F238E27FC236}">
                <a16:creationId xmlns:a16="http://schemas.microsoft.com/office/drawing/2014/main" id="{EB16951B-6D55-4B86-A75A-F8C463FC0CB1}"/>
              </a:ext>
            </a:extLst>
          </p:cNvPr>
          <p:cNvSpPr txBox="1"/>
          <p:nvPr/>
        </p:nvSpPr>
        <p:spPr>
          <a:xfrm>
            <a:off x="6497025" y="4805859"/>
            <a:ext cx="5694975"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CO" sz="3600" kern="0">
                <a:solidFill>
                  <a:srgbClr val="064752"/>
                </a:solidFill>
                <a:latin typeface="Coalition" panose="02000000000000000000" pitchFamily="2" charset="0"/>
              </a:rPr>
              <a:t>MACHINE LEARNING</a:t>
            </a:r>
            <a:endParaRPr kumimoji="0" lang="es-CO" sz="3600" b="0" i="0" u="none" strike="noStrike" kern="0" cap="none" spc="0" normalizeH="0" baseline="0" noProof="0">
              <a:ln>
                <a:noFill/>
              </a:ln>
              <a:solidFill>
                <a:srgbClr val="064752"/>
              </a:solidFill>
              <a:effectLst/>
              <a:uLnTx/>
              <a:uFillTx/>
              <a:latin typeface="Coalition" panose="02000000000000000000" pitchFamily="2" charset="0"/>
            </a:endParaRPr>
          </a:p>
        </p:txBody>
      </p:sp>
      <p:sp>
        <p:nvSpPr>
          <p:cNvPr id="5" name="Hexágono 4"/>
          <p:cNvSpPr/>
          <p:nvPr/>
        </p:nvSpPr>
        <p:spPr>
          <a:xfrm>
            <a:off x="-2034540" y="360535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6" name="Hexágono 5"/>
          <p:cNvSpPr/>
          <p:nvPr/>
        </p:nvSpPr>
        <p:spPr>
          <a:xfrm>
            <a:off x="-1150621" y="31307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7" name="Hexágono 6"/>
          <p:cNvSpPr/>
          <p:nvPr/>
        </p:nvSpPr>
        <p:spPr>
          <a:xfrm>
            <a:off x="11652069" y="6409509"/>
            <a:ext cx="679632" cy="600892"/>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8" name="Hexágono 7"/>
          <p:cNvSpPr/>
          <p:nvPr/>
        </p:nvSpPr>
        <p:spPr>
          <a:xfrm>
            <a:off x="8118526" y="154939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9" name="Hexágono 8"/>
          <p:cNvSpPr/>
          <p:nvPr/>
        </p:nvSpPr>
        <p:spPr>
          <a:xfrm>
            <a:off x="9040950" y="2011920"/>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0" name="Hexágono 9"/>
          <p:cNvSpPr/>
          <p:nvPr/>
        </p:nvSpPr>
        <p:spPr>
          <a:xfrm>
            <a:off x="9950683" y="62636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4" name="Hexágono 13"/>
          <p:cNvSpPr/>
          <p:nvPr/>
        </p:nvSpPr>
        <p:spPr>
          <a:xfrm>
            <a:off x="-2043250" y="267355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5" name="Hexágono 14"/>
          <p:cNvSpPr/>
          <p:nvPr/>
        </p:nvSpPr>
        <p:spPr>
          <a:xfrm>
            <a:off x="-1150622" y="220763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6" name="Hexágono 15"/>
          <p:cNvSpPr/>
          <p:nvPr/>
        </p:nvSpPr>
        <p:spPr>
          <a:xfrm>
            <a:off x="7147033" y="2018155"/>
            <a:ext cx="1079863" cy="896983"/>
          </a:xfrm>
          <a:prstGeom prst="hexagon">
            <a:avLst/>
          </a:prstGeom>
          <a:solidFill>
            <a:srgbClr val="41D8F1">
              <a:alpha val="3922"/>
            </a:srgbClr>
          </a:solid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8" name="Hexágono 17"/>
          <p:cNvSpPr/>
          <p:nvPr/>
        </p:nvSpPr>
        <p:spPr>
          <a:xfrm>
            <a:off x="9032483" y="108011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1" name="Hexágono 20"/>
          <p:cNvSpPr/>
          <p:nvPr/>
        </p:nvSpPr>
        <p:spPr>
          <a:xfrm>
            <a:off x="-2035994" y="174536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2" name="Hexágono 21"/>
          <p:cNvSpPr/>
          <p:nvPr/>
        </p:nvSpPr>
        <p:spPr>
          <a:xfrm>
            <a:off x="-2927170" y="219893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4" name="Hexágono 23"/>
          <p:cNvSpPr/>
          <p:nvPr/>
        </p:nvSpPr>
        <p:spPr>
          <a:xfrm>
            <a:off x="7844843" y="-499993"/>
            <a:ext cx="918157" cy="781224"/>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5" name="Hexágono 24"/>
          <p:cNvSpPr/>
          <p:nvPr/>
        </p:nvSpPr>
        <p:spPr>
          <a:xfrm>
            <a:off x="8121866" y="2480938"/>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6" name="Hexágono 25"/>
          <p:cNvSpPr/>
          <p:nvPr/>
        </p:nvSpPr>
        <p:spPr>
          <a:xfrm>
            <a:off x="9041193" y="2943721"/>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7" name="Hexágono 26"/>
          <p:cNvSpPr/>
          <p:nvPr/>
        </p:nvSpPr>
        <p:spPr>
          <a:xfrm>
            <a:off x="9959393" y="1549695"/>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8" name="Hexágono 27"/>
          <p:cNvSpPr/>
          <p:nvPr/>
        </p:nvSpPr>
        <p:spPr>
          <a:xfrm>
            <a:off x="9959393" y="248149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2" name="Hexágono 31"/>
          <p:cNvSpPr/>
          <p:nvPr/>
        </p:nvSpPr>
        <p:spPr>
          <a:xfrm>
            <a:off x="11762010" y="1563287"/>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3" name="Hexágono 32"/>
          <p:cNvSpPr/>
          <p:nvPr/>
        </p:nvSpPr>
        <p:spPr>
          <a:xfrm>
            <a:off x="11762009" y="62760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4" name="Hexágono 33"/>
          <p:cNvSpPr/>
          <p:nvPr/>
        </p:nvSpPr>
        <p:spPr>
          <a:xfrm>
            <a:off x="11762009" y="-306644"/>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6" name="Hexágono 35"/>
          <p:cNvSpPr/>
          <p:nvPr/>
        </p:nvSpPr>
        <p:spPr>
          <a:xfrm>
            <a:off x="11758069" y="2510186"/>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0" name="Hexágono 29"/>
          <p:cNvSpPr/>
          <p:nvPr/>
        </p:nvSpPr>
        <p:spPr>
          <a:xfrm>
            <a:off x="10849436" y="2970493"/>
            <a:ext cx="1079863" cy="896983"/>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2" name="Forma libre 1"/>
          <p:cNvSpPr/>
          <p:nvPr/>
        </p:nvSpPr>
        <p:spPr>
          <a:xfrm>
            <a:off x="10873397" y="1086938"/>
            <a:ext cx="1077383" cy="899583"/>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 name="Forma libre 2"/>
          <p:cNvSpPr/>
          <p:nvPr/>
        </p:nvSpPr>
        <p:spPr>
          <a:xfrm>
            <a:off x="10863675" y="2033956"/>
            <a:ext cx="1069975" cy="887413"/>
          </a:xfrm>
          <a:custGeom>
            <a:avLst/>
            <a:gdLst>
              <a:gd name="connsiteX0" fmla="*/ 225425 w 1069975"/>
              <a:gd name="connsiteY0" fmla="*/ 903288 h 903288"/>
              <a:gd name="connsiteX1" fmla="*/ 0 w 1069975"/>
              <a:gd name="connsiteY1" fmla="*/ 444500 h 903288"/>
              <a:gd name="connsiteX2" fmla="*/ 228600 w 1069975"/>
              <a:gd name="connsiteY2" fmla="*/ 0 h 903288"/>
              <a:gd name="connsiteX3" fmla="*/ 850900 w 1069975"/>
              <a:gd name="connsiteY3" fmla="*/ 4763 h 903288"/>
              <a:gd name="connsiteX4" fmla="*/ 1069975 w 1069975"/>
              <a:gd name="connsiteY4" fmla="*/ 449263 h 903288"/>
              <a:gd name="connsiteX0" fmla="*/ 238125 w 1069975"/>
              <a:gd name="connsiteY0" fmla="*/ 884238 h 884238"/>
              <a:gd name="connsiteX1" fmla="*/ 0 w 1069975"/>
              <a:gd name="connsiteY1" fmla="*/ 444500 h 884238"/>
              <a:gd name="connsiteX2" fmla="*/ 228600 w 1069975"/>
              <a:gd name="connsiteY2" fmla="*/ 0 h 884238"/>
              <a:gd name="connsiteX3" fmla="*/ 850900 w 1069975"/>
              <a:gd name="connsiteY3" fmla="*/ 4763 h 884238"/>
              <a:gd name="connsiteX4" fmla="*/ 1069975 w 1069975"/>
              <a:gd name="connsiteY4" fmla="*/ 449263 h 884238"/>
              <a:gd name="connsiteX0" fmla="*/ 222250 w 1069975"/>
              <a:gd name="connsiteY0" fmla="*/ 887413 h 887413"/>
              <a:gd name="connsiteX1" fmla="*/ 0 w 1069975"/>
              <a:gd name="connsiteY1" fmla="*/ 444500 h 887413"/>
              <a:gd name="connsiteX2" fmla="*/ 228600 w 1069975"/>
              <a:gd name="connsiteY2" fmla="*/ 0 h 887413"/>
              <a:gd name="connsiteX3" fmla="*/ 850900 w 1069975"/>
              <a:gd name="connsiteY3" fmla="*/ 4763 h 887413"/>
              <a:gd name="connsiteX4" fmla="*/ 1069975 w 1069975"/>
              <a:gd name="connsiteY4" fmla="*/ 449263 h 88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887413">
                <a:moveTo>
                  <a:pt x="222250" y="887413"/>
                </a:moveTo>
                <a:lnTo>
                  <a:pt x="0" y="444500"/>
                </a:lnTo>
                <a:lnTo>
                  <a:pt x="228600" y="0"/>
                </a:lnTo>
                <a:lnTo>
                  <a:pt x="850900" y="4763"/>
                </a:lnTo>
                <a:lnTo>
                  <a:pt x="1069975" y="449263"/>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8" name="Hexágono 37"/>
          <p:cNvSpPr/>
          <p:nvPr/>
        </p:nvSpPr>
        <p:spPr>
          <a:xfrm>
            <a:off x="541630" y="-62161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39" name="Hexágono 38"/>
          <p:cNvSpPr/>
          <p:nvPr/>
        </p:nvSpPr>
        <p:spPr>
          <a:xfrm>
            <a:off x="-169363" y="70694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1" name="Hexágono 40"/>
          <p:cNvSpPr/>
          <p:nvPr/>
        </p:nvSpPr>
        <p:spPr>
          <a:xfrm>
            <a:off x="632993" y="1163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2" name="Hexágono 41"/>
          <p:cNvSpPr/>
          <p:nvPr/>
        </p:nvSpPr>
        <p:spPr>
          <a:xfrm>
            <a:off x="-2044342" y="6122089"/>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4" name="Hexágono 43"/>
          <p:cNvSpPr/>
          <p:nvPr/>
        </p:nvSpPr>
        <p:spPr>
          <a:xfrm>
            <a:off x="624013" y="2038354"/>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5" name="Hexágono 44"/>
          <p:cNvSpPr/>
          <p:nvPr/>
        </p:nvSpPr>
        <p:spPr>
          <a:xfrm>
            <a:off x="-267796" y="-173107"/>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6" name="Hexágono 45"/>
          <p:cNvSpPr/>
          <p:nvPr/>
        </p:nvSpPr>
        <p:spPr>
          <a:xfrm>
            <a:off x="-1496063" y="945214"/>
            <a:ext cx="893720" cy="736897"/>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47" name="Hexágono 46"/>
          <p:cNvSpPr/>
          <p:nvPr/>
        </p:nvSpPr>
        <p:spPr>
          <a:xfrm>
            <a:off x="11991885" y="418194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0" name="Hexágono 49"/>
          <p:cNvSpPr/>
          <p:nvPr/>
        </p:nvSpPr>
        <p:spPr>
          <a:xfrm>
            <a:off x="1435350" y="2472009"/>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1" name="Hexágono 50"/>
          <p:cNvSpPr/>
          <p:nvPr/>
        </p:nvSpPr>
        <p:spPr>
          <a:xfrm>
            <a:off x="1436473" y="1619742"/>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4" name="Hexágono 53"/>
          <p:cNvSpPr/>
          <p:nvPr/>
        </p:nvSpPr>
        <p:spPr>
          <a:xfrm>
            <a:off x="1435350" y="760715"/>
            <a:ext cx="774450" cy="623910"/>
          </a:xfrm>
          <a:prstGeom prst="hexagon">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58" name="Forma libre 57"/>
          <p:cNvSpPr/>
          <p:nvPr/>
        </p:nvSpPr>
        <p:spPr>
          <a:xfrm>
            <a:off x="626887" y="281231"/>
            <a:ext cx="772671" cy="625718"/>
          </a:xfrm>
          <a:custGeom>
            <a:avLst/>
            <a:gdLst>
              <a:gd name="connsiteX0" fmla="*/ 222250 w 1077383"/>
              <a:gd name="connsiteY0" fmla="*/ 0 h 899583"/>
              <a:gd name="connsiteX1" fmla="*/ 0 w 1077383"/>
              <a:gd name="connsiteY1" fmla="*/ 442383 h 899583"/>
              <a:gd name="connsiteX2" fmla="*/ 226483 w 1077383"/>
              <a:gd name="connsiteY2" fmla="*/ 899583 h 899583"/>
              <a:gd name="connsiteX3" fmla="*/ 850900 w 1077383"/>
              <a:gd name="connsiteY3" fmla="*/ 899583 h 899583"/>
              <a:gd name="connsiteX4" fmla="*/ 1077383 w 1077383"/>
              <a:gd name="connsiteY4" fmla="*/ 450850 h 89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383" h="899583">
                <a:moveTo>
                  <a:pt x="222250" y="0"/>
                </a:moveTo>
                <a:lnTo>
                  <a:pt x="0" y="442383"/>
                </a:lnTo>
                <a:lnTo>
                  <a:pt x="226483" y="899583"/>
                </a:lnTo>
                <a:lnTo>
                  <a:pt x="850900" y="899583"/>
                </a:lnTo>
                <a:lnTo>
                  <a:pt x="1077383" y="450850"/>
                </a:lnTo>
              </a:path>
            </a:pathLst>
          </a:cu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1" name="Elipse 10"/>
          <p:cNvSpPr/>
          <p:nvPr/>
        </p:nvSpPr>
        <p:spPr>
          <a:xfrm>
            <a:off x="339292" y="5013187"/>
            <a:ext cx="1573200" cy="1574409"/>
          </a:xfrm>
          <a:prstGeom prst="ellipse">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
        <p:nvSpPr>
          <p:cNvPr id="13" name="Arco 12"/>
          <p:cNvSpPr/>
          <p:nvPr/>
        </p:nvSpPr>
        <p:spPr>
          <a:xfrm rot="18510011">
            <a:off x="230513" y="4843541"/>
            <a:ext cx="1836675" cy="1965978"/>
          </a:xfrm>
          <a:prstGeom prst="arc">
            <a:avLst>
              <a:gd name="adj1" fmla="val 10817622"/>
              <a:gd name="adj2" fmla="val 1045"/>
            </a:avLst>
          </a:prstGeom>
          <a:noFill/>
          <a:ln w="19050">
            <a:solidFill>
              <a:srgbClr val="89E0FF"/>
            </a:solidFill>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chemeClr val="lt1"/>
              </a:solidFill>
              <a:effectLst/>
              <a:uLnTx/>
              <a:uFillTx/>
            </a:endParaRPr>
          </a:p>
        </p:txBody>
      </p:sp>
      <p:sp>
        <p:nvSpPr>
          <p:cNvPr id="23" name="Forma libre 22"/>
          <p:cNvSpPr/>
          <p:nvPr/>
        </p:nvSpPr>
        <p:spPr>
          <a:xfrm rot="16200000">
            <a:off x="1674714" y="4382338"/>
            <a:ext cx="855133" cy="1714500"/>
          </a:xfrm>
          <a:custGeom>
            <a:avLst/>
            <a:gdLst>
              <a:gd name="connsiteX0" fmla="*/ 855133 w 855133"/>
              <a:gd name="connsiteY0" fmla="*/ 1714500 h 1714500"/>
              <a:gd name="connsiteX1" fmla="*/ 855133 w 855133"/>
              <a:gd name="connsiteY1" fmla="*/ 1714500 h 1714500"/>
              <a:gd name="connsiteX2" fmla="*/ 855133 w 855133"/>
              <a:gd name="connsiteY2" fmla="*/ 1659467 h 1714500"/>
              <a:gd name="connsiteX3" fmla="*/ 855133 w 855133"/>
              <a:gd name="connsiteY3" fmla="*/ 342900 h 1714500"/>
              <a:gd name="connsiteX4" fmla="*/ 0 w 855133"/>
              <a:gd name="connsiteY4" fmla="*/ 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33" h="1714500">
                <a:moveTo>
                  <a:pt x="855133" y="1714500"/>
                </a:moveTo>
                <a:lnTo>
                  <a:pt x="855133" y="1714500"/>
                </a:lnTo>
                <a:lnTo>
                  <a:pt x="855133" y="1659467"/>
                </a:lnTo>
                <a:lnTo>
                  <a:pt x="855133" y="342900"/>
                </a:lnTo>
                <a:lnTo>
                  <a:pt x="0" y="0"/>
                </a:lnTo>
              </a:path>
            </a:pathLst>
          </a:custGeom>
          <a:noFill/>
          <a:ln w="19050">
            <a:solidFill>
              <a:srgbClr val="89E0FF"/>
            </a:solidFill>
            <a:headEnd type="none" w="med" len="med"/>
            <a:tailEnd type="arrow" w="med" len="med"/>
          </a:ln>
          <a:effectLst>
            <a:glow rad="63500">
              <a:srgbClr val="0BE9B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O"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32162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withEffect">
                                  <p:stCondLst>
                                    <p:cond delay="0"/>
                                  </p:stCondLst>
                                  <p:childTnLst>
                                    <p:animMotion origin="layout" path="M 3.75E-6 -3.7037E-6 L -0.21016 0.20556 " pathEditMode="relative" rAng="0" ptsTypes="AA">
                                      <p:cBhvr>
                                        <p:cTn id="6" dur="2000" fill="hold"/>
                                        <p:tgtEl>
                                          <p:spTgt spid="8"/>
                                        </p:tgtEl>
                                        <p:attrNameLst>
                                          <p:attrName>ppt_x</p:attrName>
                                          <p:attrName>ppt_y</p:attrName>
                                        </p:attrNameLst>
                                      </p:cBhvr>
                                      <p:rCtr x="-10508" y="10278"/>
                                    </p:animMotion>
                                  </p:childTnLst>
                                </p:cTn>
                              </p:par>
                            </p:childTnLst>
                          </p:cTn>
                        </p:par>
                        <p:par>
                          <p:cTn id="7" fill="hold">
                            <p:stCondLst>
                              <p:cond delay="2000"/>
                            </p:stCondLst>
                            <p:childTnLst>
                              <p:par>
                                <p:cTn id="8" presetID="8" presetClass="emph" presetSubtype="0" repeatCount="indefinite" fill="hold" grpId="0" nodeType="afterEffect">
                                  <p:stCondLst>
                                    <p:cond delay="0"/>
                                  </p:stCondLst>
                                  <p:childTnLst>
                                    <p:animRot by="21600000">
                                      <p:cBhvr>
                                        <p:cTn id="9"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C61FAB0642FE408167ABE9ACA42F1D" ma:contentTypeVersion="6" ma:contentTypeDescription="Create a new document." ma:contentTypeScope="" ma:versionID="72d9532f725a375d8cc1688d28296428">
  <xsd:schema xmlns:xsd="http://www.w3.org/2001/XMLSchema" xmlns:xs="http://www.w3.org/2001/XMLSchema" xmlns:p="http://schemas.microsoft.com/office/2006/metadata/properties" xmlns:ns2="7d70ee91-80ef-4827-81bd-aa91d85408f7" targetNamespace="http://schemas.microsoft.com/office/2006/metadata/properties" ma:root="true" ma:fieldsID="e511d53575352232da740e30e7c164c7" ns2:_="">
    <xsd:import namespace="7d70ee91-80ef-4827-81bd-aa91d85408f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70ee91-80ef-4827-81bd-aa91d85408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9CB8C1-D7CE-421C-9050-837641C776A7}">
  <ds:schemaRefs>
    <ds:schemaRef ds:uri="7d70ee91-80ef-4827-81bd-aa91d85408f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ADC3426-715F-4990-A891-6B585D9C16F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6289AC-B99A-448E-ADDA-93E5AEACF6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53</Slides>
  <Notes>0</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arnolgc@hotmail.com</dc:creator>
  <cp:revision>1</cp:revision>
  <dcterms:created xsi:type="dcterms:W3CDTF">2014-04-04T17:14:11Z</dcterms:created>
  <dcterms:modified xsi:type="dcterms:W3CDTF">2021-11-19T01:52:31Z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0x010100EBC61FAB0642FE408167ABE9ACA42F1D</vt:lpwstr>
  </property>
</Properties>
</file>